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Masters/slideMaster1.xml" ContentType="application/vnd.openxmlformats-officedocument.presentationml.slideMaster+xml"/>
  <Override PartName="/ppt/notesSlides/notesSlide25.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 id="274" r:id="rId19"/>
    <p:sldId id="275" r:id="rId20"/>
    <p:sldId id="271" r:id="rId21"/>
    <p:sldId id="279" r:id="rId22"/>
    <p:sldId id="276" r:id="rId23"/>
    <p:sldId id="277" r:id="rId24"/>
    <p:sldId id="278" r:id="rId25"/>
    <p:sldId id="280" r:id="rId2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3" d="100"/>
          <a:sy n="93" d="100"/>
        </p:scale>
        <p:origin x="52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ustomXml" Target="../customXml/item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ustomXml" Target="../customXml/item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18035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8724269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9911553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0540289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7334074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1895466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42748528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29433115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22395892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3080156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sp>
        <p:nvSpPr>
          <p:cNvPr id="4" name="Text 2"/>
          <p:cNvSpPr/>
          <p:nvPr/>
        </p:nvSpPr>
        <p:spPr>
          <a:xfrm>
            <a:off x="6319599" y="2581870"/>
            <a:ext cx="7477601" cy="1666399"/>
          </a:xfrm>
          <a:prstGeom prst="rect">
            <a:avLst/>
          </a:prstGeom>
          <a:noFill/>
          <a:ln/>
        </p:spPr>
        <p:txBody>
          <a:bodyPr wrap="square" rtlCol="0" anchor="t"/>
          <a:lstStyle/>
          <a:p>
            <a:pPr marL="0" indent="0">
              <a:lnSpc>
                <a:spcPts val="6561"/>
              </a:lnSpc>
              <a:buNone/>
            </a:pPr>
            <a:r>
              <a:rPr lang="en-US" sz="5249" b="1" dirty="0">
                <a:solidFill>
                  <a:srgbClr val="443728"/>
                </a:solidFill>
                <a:latin typeface="Crimson Pro" pitchFamily="34" charset="0"/>
                <a:ea typeface="Crimson Pro" pitchFamily="34" charset="-122"/>
                <a:cs typeface="Crimson Pro" pitchFamily="34" charset="-120"/>
              </a:rPr>
              <a:t>Revolutionizing Chocolates and Sweets</a:t>
            </a:r>
            <a:endParaRPr lang="en-US" sz="5249" dirty="0"/>
          </a:p>
        </p:txBody>
      </p:sp>
      <p:sp>
        <p:nvSpPr>
          <p:cNvPr id="5" name="Text 3"/>
          <p:cNvSpPr/>
          <p:nvPr/>
        </p:nvSpPr>
        <p:spPr>
          <a:xfrm>
            <a:off x="6319598" y="4941121"/>
            <a:ext cx="7477601" cy="1066205"/>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Join us on a journey to explore the key aspects of Milly's Chocolate Factory's new database management system, from design to implementation.</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sp>
        <p:nvSpPr>
          <p:cNvPr id="4" name="Text 2"/>
          <p:cNvSpPr/>
          <p:nvPr/>
        </p:nvSpPr>
        <p:spPr>
          <a:xfrm>
            <a:off x="2037993" y="732234"/>
            <a:ext cx="6339840"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Benefits of the New System</a:t>
            </a:r>
            <a:endParaRPr lang="en-US" sz="4374" dirty="0"/>
          </a:p>
        </p:txBody>
      </p:sp>
      <p:sp>
        <p:nvSpPr>
          <p:cNvPr id="5" name="Shape 3"/>
          <p:cNvSpPr/>
          <p:nvPr/>
        </p:nvSpPr>
        <p:spPr>
          <a:xfrm>
            <a:off x="2037993" y="4506397"/>
            <a:ext cx="10554414" cy="44410"/>
          </a:xfrm>
          <a:prstGeom prst="rect">
            <a:avLst/>
          </a:prstGeom>
          <a:solidFill>
            <a:srgbClr val="D7C5C1"/>
          </a:solidFill>
          <a:ln/>
        </p:spPr>
        <p:txBody>
          <a:bodyPr/>
          <a:lstStyle/>
          <a:p>
            <a:endParaRPr lang="en-ZA"/>
          </a:p>
        </p:txBody>
      </p:sp>
      <p:sp>
        <p:nvSpPr>
          <p:cNvPr id="6" name="Shape 4"/>
          <p:cNvSpPr/>
          <p:nvPr/>
        </p:nvSpPr>
        <p:spPr>
          <a:xfrm>
            <a:off x="4598849" y="4506397"/>
            <a:ext cx="44410" cy="777597"/>
          </a:xfrm>
          <a:prstGeom prst="rect">
            <a:avLst/>
          </a:prstGeom>
          <a:solidFill>
            <a:srgbClr val="D7C5C1"/>
          </a:solidFill>
          <a:ln/>
        </p:spPr>
        <p:txBody>
          <a:bodyPr/>
          <a:lstStyle/>
          <a:p>
            <a:endParaRPr lang="en-ZA"/>
          </a:p>
        </p:txBody>
      </p:sp>
      <p:sp>
        <p:nvSpPr>
          <p:cNvPr id="7" name="Shape 5"/>
          <p:cNvSpPr/>
          <p:nvPr/>
        </p:nvSpPr>
        <p:spPr>
          <a:xfrm>
            <a:off x="4371142" y="4256484"/>
            <a:ext cx="499943" cy="499943"/>
          </a:xfrm>
          <a:prstGeom prst="roundRect">
            <a:avLst>
              <a:gd name="adj" fmla="val 10974"/>
            </a:avLst>
          </a:prstGeom>
          <a:solidFill>
            <a:srgbClr val="EBE2E0"/>
          </a:solidFill>
          <a:ln w="7620">
            <a:solidFill>
              <a:srgbClr val="D7C5C1"/>
            </a:solidFill>
            <a:prstDash val="solid"/>
          </a:ln>
        </p:spPr>
        <p:txBody>
          <a:bodyPr/>
          <a:lstStyle/>
          <a:p>
            <a:endParaRPr lang="en-ZA"/>
          </a:p>
        </p:txBody>
      </p:sp>
      <p:sp>
        <p:nvSpPr>
          <p:cNvPr id="8" name="Text 6"/>
          <p:cNvSpPr/>
          <p:nvPr/>
        </p:nvSpPr>
        <p:spPr>
          <a:xfrm>
            <a:off x="4560094" y="4298156"/>
            <a:ext cx="121920" cy="416481"/>
          </a:xfrm>
          <a:prstGeom prst="rect">
            <a:avLst/>
          </a:prstGeom>
          <a:noFill/>
          <a:ln/>
        </p:spPr>
        <p:txBody>
          <a:bodyPr wrap="none" rtlCol="0" anchor="t"/>
          <a:lstStyle/>
          <a:p>
            <a:pPr marL="0" indent="0" algn="ctr">
              <a:lnSpc>
                <a:spcPts val="3281"/>
              </a:lnSpc>
              <a:buNone/>
            </a:pPr>
            <a:r>
              <a:rPr lang="en-US" sz="2624" b="1" dirty="0">
                <a:solidFill>
                  <a:srgbClr val="443728"/>
                </a:solidFill>
                <a:latin typeface="Crimson Pro" pitchFamily="34" charset="0"/>
                <a:ea typeface="Crimson Pro" pitchFamily="34" charset="-122"/>
                <a:cs typeface="Crimson Pro" pitchFamily="34" charset="-120"/>
              </a:rPr>
              <a:t>1</a:t>
            </a:r>
            <a:endParaRPr lang="en-US" sz="2624" dirty="0"/>
          </a:p>
        </p:txBody>
      </p:sp>
      <p:sp>
        <p:nvSpPr>
          <p:cNvPr id="9" name="Text 7"/>
          <p:cNvSpPr/>
          <p:nvPr/>
        </p:nvSpPr>
        <p:spPr>
          <a:xfrm>
            <a:off x="3432334" y="5506283"/>
            <a:ext cx="2377440" cy="347186"/>
          </a:xfrm>
          <a:prstGeom prst="rect">
            <a:avLst/>
          </a:prstGeom>
          <a:noFill/>
          <a:ln/>
        </p:spPr>
        <p:txBody>
          <a:bodyPr wrap="none" rtlCol="0" anchor="t"/>
          <a:lstStyle/>
          <a:p>
            <a:pPr marL="0" indent="0" algn="ctr">
              <a:lnSpc>
                <a:spcPts val="2734"/>
              </a:lnSpc>
              <a:buNone/>
            </a:pPr>
            <a:r>
              <a:rPr lang="en-US" sz="2187" b="1" dirty="0">
                <a:solidFill>
                  <a:srgbClr val="443728"/>
                </a:solidFill>
                <a:latin typeface="Crimson Pro" pitchFamily="34" charset="0"/>
                <a:ea typeface="Crimson Pro" pitchFamily="34" charset="-122"/>
                <a:cs typeface="Crimson Pro" pitchFamily="34" charset="-120"/>
              </a:rPr>
              <a:t>Improved Efficiency</a:t>
            </a:r>
            <a:endParaRPr lang="en-US" sz="2187" dirty="0"/>
          </a:p>
        </p:txBody>
      </p:sp>
      <p:sp>
        <p:nvSpPr>
          <p:cNvPr id="10" name="Text 8"/>
          <p:cNvSpPr/>
          <p:nvPr/>
        </p:nvSpPr>
        <p:spPr>
          <a:xfrm>
            <a:off x="2260163" y="6075640"/>
            <a:ext cx="4721781" cy="1421606"/>
          </a:xfrm>
          <a:prstGeom prst="rect">
            <a:avLst/>
          </a:prstGeom>
          <a:noFill/>
          <a:ln/>
        </p:spPr>
        <p:txBody>
          <a:bodyPr wrap="square" rtlCol="0" anchor="t"/>
          <a:lstStyle/>
          <a:p>
            <a:pPr marL="0" indent="0" algn="ctr">
              <a:lnSpc>
                <a:spcPts val="2799"/>
              </a:lnSpc>
              <a:buNone/>
            </a:pPr>
            <a:r>
              <a:rPr lang="en-US" sz="1750" dirty="0">
                <a:solidFill>
                  <a:srgbClr val="443728"/>
                </a:solidFill>
                <a:latin typeface="Open Sans" pitchFamily="34" charset="0"/>
                <a:ea typeface="Open Sans" pitchFamily="34" charset="-122"/>
                <a:cs typeface="Open Sans" pitchFamily="34" charset="-120"/>
              </a:rPr>
              <a:t>The automated database management system will make inventory management, order tracking, and customer communication more efficient and timely.</a:t>
            </a:r>
            <a:endParaRPr lang="en-US" sz="1750" dirty="0"/>
          </a:p>
        </p:txBody>
      </p:sp>
      <p:sp>
        <p:nvSpPr>
          <p:cNvPr id="11" name="Shape 9"/>
          <p:cNvSpPr/>
          <p:nvPr/>
        </p:nvSpPr>
        <p:spPr>
          <a:xfrm>
            <a:off x="7292995" y="3728799"/>
            <a:ext cx="44410" cy="777597"/>
          </a:xfrm>
          <a:prstGeom prst="rect">
            <a:avLst/>
          </a:prstGeom>
          <a:solidFill>
            <a:srgbClr val="D7C5C1"/>
          </a:solidFill>
          <a:ln/>
        </p:spPr>
        <p:txBody>
          <a:bodyPr/>
          <a:lstStyle/>
          <a:p>
            <a:endParaRPr lang="en-ZA"/>
          </a:p>
        </p:txBody>
      </p:sp>
      <p:sp>
        <p:nvSpPr>
          <p:cNvPr id="12" name="Shape 10"/>
          <p:cNvSpPr/>
          <p:nvPr/>
        </p:nvSpPr>
        <p:spPr>
          <a:xfrm>
            <a:off x="7065288" y="4256484"/>
            <a:ext cx="499943" cy="499943"/>
          </a:xfrm>
          <a:prstGeom prst="roundRect">
            <a:avLst>
              <a:gd name="adj" fmla="val 10974"/>
            </a:avLst>
          </a:prstGeom>
          <a:solidFill>
            <a:srgbClr val="EBE2E0"/>
          </a:solidFill>
          <a:ln w="7620">
            <a:solidFill>
              <a:srgbClr val="D7C5C1"/>
            </a:solidFill>
            <a:prstDash val="solid"/>
          </a:ln>
        </p:spPr>
        <p:txBody>
          <a:bodyPr/>
          <a:lstStyle/>
          <a:p>
            <a:endParaRPr lang="en-ZA"/>
          </a:p>
        </p:txBody>
      </p:sp>
      <p:sp>
        <p:nvSpPr>
          <p:cNvPr id="13" name="Text 11"/>
          <p:cNvSpPr/>
          <p:nvPr/>
        </p:nvSpPr>
        <p:spPr>
          <a:xfrm>
            <a:off x="7231380" y="4298156"/>
            <a:ext cx="167640" cy="416481"/>
          </a:xfrm>
          <a:prstGeom prst="rect">
            <a:avLst/>
          </a:prstGeom>
          <a:noFill/>
          <a:ln/>
        </p:spPr>
        <p:txBody>
          <a:bodyPr wrap="none" rtlCol="0" anchor="t"/>
          <a:lstStyle/>
          <a:p>
            <a:pPr marL="0" indent="0" algn="ctr">
              <a:lnSpc>
                <a:spcPts val="3281"/>
              </a:lnSpc>
              <a:buNone/>
            </a:pPr>
            <a:r>
              <a:rPr lang="en-US" sz="2624" b="1" dirty="0">
                <a:solidFill>
                  <a:srgbClr val="443728"/>
                </a:solidFill>
                <a:latin typeface="Crimson Pro" pitchFamily="34" charset="0"/>
                <a:ea typeface="Crimson Pro" pitchFamily="34" charset="-122"/>
                <a:cs typeface="Crimson Pro" pitchFamily="34" charset="-120"/>
              </a:rPr>
              <a:t>2</a:t>
            </a:r>
            <a:endParaRPr lang="en-US" sz="2624" dirty="0"/>
          </a:p>
        </p:txBody>
      </p:sp>
      <p:sp>
        <p:nvSpPr>
          <p:cNvPr id="14" name="Text 12"/>
          <p:cNvSpPr/>
          <p:nvPr/>
        </p:nvSpPr>
        <p:spPr>
          <a:xfrm>
            <a:off x="5703570" y="1870948"/>
            <a:ext cx="3223260" cy="347186"/>
          </a:xfrm>
          <a:prstGeom prst="rect">
            <a:avLst/>
          </a:prstGeom>
          <a:noFill/>
          <a:ln/>
        </p:spPr>
        <p:txBody>
          <a:bodyPr wrap="none" rtlCol="0" anchor="t"/>
          <a:lstStyle/>
          <a:p>
            <a:pPr marL="0" indent="0" algn="ctr">
              <a:lnSpc>
                <a:spcPts val="2734"/>
              </a:lnSpc>
              <a:buNone/>
            </a:pPr>
            <a:r>
              <a:rPr lang="en-US" sz="2187" b="1" dirty="0">
                <a:solidFill>
                  <a:srgbClr val="443728"/>
                </a:solidFill>
                <a:latin typeface="Crimson Pro" pitchFamily="34" charset="0"/>
                <a:ea typeface="Crimson Pro" pitchFamily="34" charset="-122"/>
                <a:cs typeface="Crimson Pro" pitchFamily="34" charset="-120"/>
              </a:rPr>
              <a:t>Simplified Communication</a:t>
            </a:r>
            <a:endParaRPr lang="en-US" sz="2187" dirty="0"/>
          </a:p>
        </p:txBody>
      </p:sp>
      <p:sp>
        <p:nvSpPr>
          <p:cNvPr id="15" name="Text 13"/>
          <p:cNvSpPr/>
          <p:nvPr/>
        </p:nvSpPr>
        <p:spPr>
          <a:xfrm>
            <a:off x="4954310" y="2440305"/>
            <a:ext cx="4721781" cy="1066205"/>
          </a:xfrm>
          <a:prstGeom prst="rect">
            <a:avLst/>
          </a:prstGeom>
          <a:noFill/>
          <a:ln/>
        </p:spPr>
        <p:txBody>
          <a:bodyPr wrap="square" rtlCol="0" anchor="t"/>
          <a:lstStyle/>
          <a:p>
            <a:pPr marL="0" indent="0" algn="ctr">
              <a:lnSpc>
                <a:spcPts val="2799"/>
              </a:lnSpc>
              <a:buNone/>
            </a:pPr>
            <a:r>
              <a:rPr lang="en-US" sz="1750" dirty="0">
                <a:solidFill>
                  <a:srgbClr val="443728"/>
                </a:solidFill>
                <a:latin typeface="Open Sans" pitchFamily="34" charset="0"/>
                <a:ea typeface="Open Sans" pitchFamily="34" charset="-122"/>
                <a:cs typeface="Open Sans" pitchFamily="34" charset="-120"/>
              </a:rPr>
              <a:t>The system will enhance communication and collaboration across different branches and employees.</a:t>
            </a:r>
            <a:endParaRPr lang="en-US" sz="1750" dirty="0"/>
          </a:p>
        </p:txBody>
      </p:sp>
      <p:sp>
        <p:nvSpPr>
          <p:cNvPr id="16" name="Shape 14"/>
          <p:cNvSpPr/>
          <p:nvPr/>
        </p:nvSpPr>
        <p:spPr>
          <a:xfrm>
            <a:off x="9987141" y="4506397"/>
            <a:ext cx="44410" cy="777597"/>
          </a:xfrm>
          <a:prstGeom prst="rect">
            <a:avLst/>
          </a:prstGeom>
          <a:solidFill>
            <a:srgbClr val="D7C5C1"/>
          </a:solidFill>
          <a:ln/>
        </p:spPr>
        <p:txBody>
          <a:bodyPr/>
          <a:lstStyle/>
          <a:p>
            <a:endParaRPr lang="en-ZA"/>
          </a:p>
        </p:txBody>
      </p:sp>
      <p:sp>
        <p:nvSpPr>
          <p:cNvPr id="17" name="Shape 15"/>
          <p:cNvSpPr/>
          <p:nvPr/>
        </p:nvSpPr>
        <p:spPr>
          <a:xfrm>
            <a:off x="9759434" y="4256484"/>
            <a:ext cx="499943" cy="499943"/>
          </a:xfrm>
          <a:prstGeom prst="roundRect">
            <a:avLst>
              <a:gd name="adj" fmla="val 10974"/>
            </a:avLst>
          </a:prstGeom>
          <a:solidFill>
            <a:srgbClr val="EBE2E0"/>
          </a:solidFill>
          <a:ln w="7620">
            <a:solidFill>
              <a:srgbClr val="D7C5C1"/>
            </a:solidFill>
            <a:prstDash val="solid"/>
          </a:ln>
        </p:spPr>
        <p:txBody>
          <a:bodyPr/>
          <a:lstStyle/>
          <a:p>
            <a:endParaRPr lang="en-ZA"/>
          </a:p>
        </p:txBody>
      </p:sp>
      <p:sp>
        <p:nvSpPr>
          <p:cNvPr id="18" name="Text 16"/>
          <p:cNvSpPr/>
          <p:nvPr/>
        </p:nvSpPr>
        <p:spPr>
          <a:xfrm>
            <a:off x="9929336" y="4298156"/>
            <a:ext cx="160020" cy="416481"/>
          </a:xfrm>
          <a:prstGeom prst="rect">
            <a:avLst/>
          </a:prstGeom>
          <a:noFill/>
          <a:ln/>
        </p:spPr>
        <p:txBody>
          <a:bodyPr wrap="none" rtlCol="0" anchor="t"/>
          <a:lstStyle/>
          <a:p>
            <a:pPr marL="0" indent="0" algn="ctr">
              <a:lnSpc>
                <a:spcPts val="3281"/>
              </a:lnSpc>
              <a:buNone/>
            </a:pPr>
            <a:r>
              <a:rPr lang="en-US" sz="2624" b="1" dirty="0">
                <a:solidFill>
                  <a:srgbClr val="443728"/>
                </a:solidFill>
                <a:latin typeface="Crimson Pro" pitchFamily="34" charset="0"/>
                <a:ea typeface="Crimson Pro" pitchFamily="34" charset="-122"/>
                <a:cs typeface="Crimson Pro" pitchFamily="34" charset="-120"/>
              </a:rPr>
              <a:t>3</a:t>
            </a:r>
            <a:endParaRPr lang="en-US" sz="2624" dirty="0"/>
          </a:p>
        </p:txBody>
      </p:sp>
      <p:sp>
        <p:nvSpPr>
          <p:cNvPr id="19" name="Text 17"/>
          <p:cNvSpPr/>
          <p:nvPr/>
        </p:nvSpPr>
        <p:spPr>
          <a:xfrm>
            <a:off x="8127206" y="5506283"/>
            <a:ext cx="3764280" cy="347186"/>
          </a:xfrm>
          <a:prstGeom prst="rect">
            <a:avLst/>
          </a:prstGeom>
          <a:noFill/>
          <a:ln/>
        </p:spPr>
        <p:txBody>
          <a:bodyPr wrap="none" rtlCol="0" anchor="t"/>
          <a:lstStyle/>
          <a:p>
            <a:pPr marL="0" indent="0" algn="ctr">
              <a:lnSpc>
                <a:spcPts val="2734"/>
              </a:lnSpc>
              <a:buNone/>
            </a:pPr>
            <a:r>
              <a:rPr lang="en-US" sz="2187" b="1" dirty="0">
                <a:solidFill>
                  <a:srgbClr val="443728"/>
                </a:solidFill>
                <a:latin typeface="Crimson Pro" pitchFamily="34" charset="0"/>
                <a:ea typeface="Crimson Pro" pitchFamily="34" charset="-122"/>
                <a:cs typeface="Crimson Pro" pitchFamily="34" charset="-120"/>
              </a:rPr>
              <a:t>Enhanced Customer Experience</a:t>
            </a:r>
            <a:endParaRPr lang="en-US" sz="2187" dirty="0"/>
          </a:p>
        </p:txBody>
      </p:sp>
      <p:sp>
        <p:nvSpPr>
          <p:cNvPr id="20" name="Text 18"/>
          <p:cNvSpPr/>
          <p:nvPr/>
        </p:nvSpPr>
        <p:spPr>
          <a:xfrm>
            <a:off x="7648456" y="6075640"/>
            <a:ext cx="4721781" cy="1066205"/>
          </a:xfrm>
          <a:prstGeom prst="rect">
            <a:avLst/>
          </a:prstGeom>
          <a:noFill/>
          <a:ln/>
        </p:spPr>
        <p:txBody>
          <a:bodyPr wrap="square" rtlCol="0" anchor="t"/>
          <a:lstStyle/>
          <a:p>
            <a:pPr marL="0" indent="0" algn="ctr">
              <a:lnSpc>
                <a:spcPts val="2799"/>
              </a:lnSpc>
              <a:buNone/>
            </a:pPr>
            <a:r>
              <a:rPr lang="en-US" sz="1750" dirty="0">
                <a:solidFill>
                  <a:srgbClr val="443728"/>
                </a:solidFill>
                <a:latin typeface="Open Sans" pitchFamily="34" charset="0"/>
                <a:ea typeface="Open Sans" pitchFamily="34" charset="-122"/>
                <a:cs typeface="Open Sans" pitchFamily="34" charset="-120"/>
              </a:rPr>
              <a:t>Customers will receive better service, through improved order tracking, custom communication and support.</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sp>
        <p:nvSpPr>
          <p:cNvPr id="4" name="Text 2"/>
          <p:cNvSpPr/>
          <p:nvPr/>
        </p:nvSpPr>
        <p:spPr>
          <a:xfrm>
            <a:off x="5093256" y="805339"/>
            <a:ext cx="4443889" cy="694373"/>
          </a:xfrm>
          <a:prstGeom prst="rect">
            <a:avLst/>
          </a:prstGeom>
          <a:noFill/>
          <a:ln/>
        </p:spPr>
        <p:txBody>
          <a:bodyPr wrap="none" rtlCol="0" anchor="t"/>
          <a:lstStyle/>
          <a:p>
            <a:pPr marL="0" indent="0" algn="ctr">
              <a:lnSpc>
                <a:spcPts val="5468"/>
              </a:lnSpc>
              <a:buNone/>
            </a:pPr>
            <a:r>
              <a:rPr lang="en-US" sz="4374" b="1" dirty="0">
                <a:solidFill>
                  <a:srgbClr val="443728"/>
                </a:solidFill>
                <a:latin typeface="Crimson Pro" pitchFamily="34" charset="0"/>
                <a:ea typeface="Crimson Pro" pitchFamily="34" charset="-122"/>
                <a:cs typeface="Crimson Pro" pitchFamily="34" charset="-120"/>
              </a:rPr>
              <a:t>The ERD</a:t>
            </a:r>
            <a:endParaRPr lang="en-US" sz="4374" dirty="0"/>
          </a:p>
        </p:txBody>
      </p:sp>
      <p:pic>
        <p:nvPicPr>
          <p:cNvPr id="5" name="Image 0" descr="preencoded.png"/>
          <p:cNvPicPr>
            <a:picLocks noChangeAspect="1"/>
          </p:cNvPicPr>
          <p:nvPr/>
        </p:nvPicPr>
        <p:blipFill>
          <a:blip r:embed="rId3"/>
          <a:stretch>
            <a:fillRect/>
          </a:stretch>
        </p:blipFill>
        <p:spPr>
          <a:xfrm>
            <a:off x="2037993" y="1832967"/>
            <a:ext cx="10554414" cy="55911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1222058"/>
          </a:xfrm>
          <a:prstGeom prst="rect">
            <a:avLst/>
          </a:prstGeom>
        </p:spPr>
      </p:pic>
      <p:sp>
        <p:nvSpPr>
          <p:cNvPr id="5" name="Text 2"/>
          <p:cNvSpPr/>
          <p:nvPr/>
        </p:nvSpPr>
        <p:spPr>
          <a:xfrm>
            <a:off x="2037993" y="2115026"/>
            <a:ext cx="4443889"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The Tables </a:t>
            </a:r>
            <a:endParaRPr lang="en-US" sz="4374" dirty="0"/>
          </a:p>
        </p:txBody>
      </p:sp>
      <p:pic>
        <p:nvPicPr>
          <p:cNvPr id="6" name="Image 1" descr="preencoded.png"/>
          <p:cNvPicPr>
            <a:picLocks noChangeAspect="1"/>
          </p:cNvPicPr>
          <p:nvPr/>
        </p:nvPicPr>
        <p:blipFill>
          <a:blip r:embed="rId4"/>
          <a:stretch>
            <a:fillRect/>
          </a:stretch>
        </p:blipFill>
        <p:spPr>
          <a:xfrm>
            <a:off x="2037993" y="3142655"/>
            <a:ext cx="2555200" cy="4193858"/>
          </a:xfrm>
          <a:prstGeom prst="rect">
            <a:avLst/>
          </a:prstGeom>
        </p:spPr>
      </p:pic>
      <p:sp>
        <p:nvSpPr>
          <p:cNvPr id="8" name="TextBox 7">
            <a:extLst>
              <a:ext uri="{FF2B5EF4-FFF2-40B4-BE49-F238E27FC236}">
                <a16:creationId xmlns:a16="http://schemas.microsoft.com/office/drawing/2014/main" id="{D2A4D4A3-18CA-9662-FB85-AA731F4B46D7}"/>
              </a:ext>
            </a:extLst>
          </p:cNvPr>
          <p:cNvSpPr txBox="1"/>
          <p:nvPr/>
        </p:nvSpPr>
        <p:spPr>
          <a:xfrm>
            <a:off x="1556535" y="2773323"/>
            <a:ext cx="6298058" cy="369332"/>
          </a:xfrm>
          <a:prstGeom prst="rect">
            <a:avLst/>
          </a:prstGeom>
          <a:noFill/>
        </p:spPr>
        <p:txBody>
          <a:bodyPr wrap="square" rtlCol="0">
            <a:spAutoFit/>
          </a:bodyPr>
          <a:lstStyle/>
          <a:p>
            <a:r>
              <a:rPr lang="en-ZA" dirty="0"/>
              <a:t>The tables holding all essential data </a:t>
            </a:r>
          </a:p>
        </p:txBody>
      </p:sp>
      <p:pic>
        <p:nvPicPr>
          <p:cNvPr id="10" name="Picture 9" descr="A screenshot of a computer">
            <a:extLst>
              <a:ext uri="{FF2B5EF4-FFF2-40B4-BE49-F238E27FC236}">
                <a16:creationId xmlns:a16="http://schemas.microsoft.com/office/drawing/2014/main" id="{7703734C-3E7D-AA9A-5624-7B22E342347A}"/>
              </a:ext>
            </a:extLst>
          </p:cNvPr>
          <p:cNvPicPr>
            <a:picLocks noChangeAspect="1"/>
          </p:cNvPicPr>
          <p:nvPr/>
        </p:nvPicPr>
        <p:blipFill>
          <a:blip r:embed="rId5"/>
          <a:stretch>
            <a:fillRect/>
          </a:stretch>
        </p:blipFill>
        <p:spPr>
          <a:xfrm>
            <a:off x="5112675" y="3467696"/>
            <a:ext cx="9413528" cy="3868817"/>
          </a:xfrm>
          <a:prstGeom prst="rect">
            <a:avLst/>
          </a:prstGeom>
        </p:spPr>
      </p:pic>
      <p:sp>
        <p:nvSpPr>
          <p:cNvPr id="11" name="TextBox 10">
            <a:extLst>
              <a:ext uri="{FF2B5EF4-FFF2-40B4-BE49-F238E27FC236}">
                <a16:creationId xmlns:a16="http://schemas.microsoft.com/office/drawing/2014/main" id="{F24820E0-C8F3-02BE-90D7-386D3B38679B}"/>
              </a:ext>
            </a:extLst>
          </p:cNvPr>
          <p:cNvSpPr txBox="1"/>
          <p:nvPr/>
        </p:nvSpPr>
        <p:spPr>
          <a:xfrm>
            <a:off x="8148520" y="2696379"/>
            <a:ext cx="6010382" cy="523220"/>
          </a:xfrm>
          <a:prstGeom prst="rect">
            <a:avLst/>
          </a:prstGeom>
          <a:noFill/>
        </p:spPr>
        <p:txBody>
          <a:bodyPr wrap="square" rtlCol="0">
            <a:spAutoFit/>
          </a:bodyPr>
          <a:lstStyle/>
          <a:p>
            <a:r>
              <a:rPr lang="en-ZA" sz="2800" b="1" dirty="0"/>
              <a:t>The Relationships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dirty="0"/>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994767"/>
            <a:ext cx="4443889"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The Queries</a:t>
            </a:r>
            <a:endParaRPr lang="en-US" sz="4374" dirty="0"/>
          </a:p>
        </p:txBody>
      </p:sp>
      <p:pic>
        <p:nvPicPr>
          <p:cNvPr id="6" name="Image 1" descr="preencoded.png"/>
          <p:cNvPicPr>
            <a:picLocks noChangeAspect="1"/>
          </p:cNvPicPr>
          <p:nvPr/>
        </p:nvPicPr>
        <p:blipFill>
          <a:blip r:embed="rId4"/>
          <a:stretch>
            <a:fillRect/>
          </a:stretch>
        </p:blipFill>
        <p:spPr>
          <a:xfrm>
            <a:off x="833199" y="2022396"/>
            <a:ext cx="2583061" cy="5212318"/>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355DE621-9CFA-8050-8F70-032260A7BB87}"/>
              </a:ext>
            </a:extLst>
          </p:cNvPr>
          <p:cNvPicPr>
            <a:picLocks noChangeAspect="1"/>
          </p:cNvPicPr>
          <p:nvPr/>
        </p:nvPicPr>
        <p:blipFill rotWithShape="1">
          <a:blip r:embed="rId5"/>
          <a:srcRect t="50000"/>
          <a:stretch/>
        </p:blipFill>
        <p:spPr>
          <a:xfrm>
            <a:off x="3416260" y="1964891"/>
            <a:ext cx="2714747" cy="532732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3767614"/>
            <a:ext cx="4443889" cy="694373"/>
          </a:xfrm>
          <a:prstGeom prst="rect">
            <a:avLst/>
          </a:prstGeom>
          <a:noFill/>
          <a:ln/>
        </p:spPr>
        <p:txBody>
          <a:bodyPr wrap="none" rtlCol="0" anchor="t"/>
          <a:lstStyle/>
          <a:p>
            <a:pPr marL="0" indent="0">
              <a:lnSpc>
                <a:spcPts val="5468"/>
              </a:lnSpc>
              <a:buNone/>
            </a:pPr>
            <a:endParaRPr lang="en-US" sz="4374" dirty="0"/>
          </a:p>
        </p:txBody>
      </p:sp>
      <p:sp>
        <p:nvSpPr>
          <p:cNvPr id="7" name="TextBox 6">
            <a:extLst>
              <a:ext uri="{FF2B5EF4-FFF2-40B4-BE49-F238E27FC236}">
                <a16:creationId xmlns:a16="http://schemas.microsoft.com/office/drawing/2014/main" id="{85AA7D11-63D9-C485-539C-CBAD02257AFE}"/>
              </a:ext>
            </a:extLst>
          </p:cNvPr>
          <p:cNvSpPr txBox="1"/>
          <p:nvPr/>
        </p:nvSpPr>
        <p:spPr>
          <a:xfrm>
            <a:off x="7772895" y="704961"/>
            <a:ext cx="4849403" cy="830997"/>
          </a:xfrm>
          <a:prstGeom prst="rect">
            <a:avLst/>
          </a:prstGeom>
          <a:noFill/>
        </p:spPr>
        <p:txBody>
          <a:bodyPr wrap="square" rtlCol="0">
            <a:spAutoFit/>
          </a:bodyPr>
          <a:lstStyle/>
          <a:p>
            <a:r>
              <a:rPr lang="en-ZA" sz="4800" dirty="0">
                <a:latin typeface="Crimson Pro"/>
              </a:rPr>
              <a:t>The Reports</a:t>
            </a:r>
          </a:p>
        </p:txBody>
      </p:sp>
      <p:sp>
        <p:nvSpPr>
          <p:cNvPr id="8" name="TextBox 7">
            <a:extLst>
              <a:ext uri="{FF2B5EF4-FFF2-40B4-BE49-F238E27FC236}">
                <a16:creationId xmlns:a16="http://schemas.microsoft.com/office/drawing/2014/main" id="{7A5BD039-4628-0354-1A52-2B57297F1389}"/>
              </a:ext>
            </a:extLst>
          </p:cNvPr>
          <p:cNvSpPr txBox="1"/>
          <p:nvPr/>
        </p:nvSpPr>
        <p:spPr>
          <a:xfrm>
            <a:off x="6421348" y="1730775"/>
            <a:ext cx="7274103" cy="1754326"/>
          </a:xfrm>
          <a:prstGeom prst="rect">
            <a:avLst/>
          </a:prstGeom>
          <a:noFill/>
        </p:spPr>
        <p:txBody>
          <a:bodyPr wrap="square" rtlCol="0">
            <a:spAutoFit/>
          </a:bodyPr>
          <a:lstStyle/>
          <a:p>
            <a:r>
              <a:rPr lang="en-US" dirty="0"/>
              <a:t>In summary, reports are essential in a database system because they help in analyzing data, making informed decisions, complying with regulations, communicating information effectively, tracking progress, identifying issues, and more. They provide a structured and organized way to present data, enabling stakeholders to extract meaningful insights and drive the success of an organization or project.</a:t>
            </a:r>
            <a:endParaRPr lang="en-ZA" dirty="0"/>
          </a:p>
        </p:txBody>
      </p:sp>
      <p:pic>
        <p:nvPicPr>
          <p:cNvPr id="10" name="Picture 9">
            <a:extLst>
              <a:ext uri="{FF2B5EF4-FFF2-40B4-BE49-F238E27FC236}">
                <a16:creationId xmlns:a16="http://schemas.microsoft.com/office/drawing/2014/main" id="{B18DDED8-1DE3-7C6E-C855-58FD507632A8}"/>
              </a:ext>
            </a:extLst>
          </p:cNvPr>
          <p:cNvPicPr>
            <a:picLocks noChangeAspect="1"/>
          </p:cNvPicPr>
          <p:nvPr/>
        </p:nvPicPr>
        <p:blipFill>
          <a:blip r:embed="rId4"/>
          <a:stretch>
            <a:fillRect/>
          </a:stretch>
        </p:blipFill>
        <p:spPr>
          <a:xfrm>
            <a:off x="8834556" y="3631550"/>
            <a:ext cx="2574925" cy="408718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1222058"/>
          </a:xfrm>
          <a:prstGeom prst="rect">
            <a:avLst/>
          </a:prstGeom>
        </p:spPr>
      </p:pic>
      <p:sp>
        <p:nvSpPr>
          <p:cNvPr id="5" name="Text 2"/>
          <p:cNvSpPr/>
          <p:nvPr/>
        </p:nvSpPr>
        <p:spPr>
          <a:xfrm>
            <a:off x="2037993" y="4378643"/>
            <a:ext cx="4443889" cy="694373"/>
          </a:xfrm>
          <a:prstGeom prst="rect">
            <a:avLst/>
          </a:prstGeom>
          <a:noFill/>
          <a:ln/>
        </p:spPr>
        <p:txBody>
          <a:bodyPr wrap="none" rtlCol="0" anchor="t"/>
          <a:lstStyle/>
          <a:p>
            <a:pPr marL="0" indent="0">
              <a:lnSpc>
                <a:spcPts val="5468"/>
              </a:lnSpc>
              <a:buNone/>
            </a:pPr>
            <a:endParaRPr lang="en-US" sz="4374" dirty="0"/>
          </a:p>
        </p:txBody>
      </p:sp>
      <p:pic>
        <p:nvPicPr>
          <p:cNvPr id="8" name="Picture 7" descr="A screenshot of a computer&#10;&#10;Description automatically generated">
            <a:extLst>
              <a:ext uri="{FF2B5EF4-FFF2-40B4-BE49-F238E27FC236}">
                <a16:creationId xmlns:a16="http://schemas.microsoft.com/office/drawing/2014/main" id="{B5ECB69E-360B-C041-2946-135EB6D52B1D}"/>
              </a:ext>
            </a:extLst>
          </p:cNvPr>
          <p:cNvPicPr>
            <a:picLocks noChangeAspect="1"/>
          </p:cNvPicPr>
          <p:nvPr/>
        </p:nvPicPr>
        <p:blipFill>
          <a:blip r:embed="rId4"/>
          <a:stretch>
            <a:fillRect/>
          </a:stretch>
        </p:blipFill>
        <p:spPr>
          <a:xfrm>
            <a:off x="1880429" y="1053954"/>
            <a:ext cx="10869542" cy="3324689"/>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1C6ACD0F-2E36-2AE9-4DF5-390F9C1D2FC1}"/>
              </a:ext>
            </a:extLst>
          </p:cNvPr>
          <p:cNvPicPr>
            <a:picLocks noChangeAspect="1"/>
          </p:cNvPicPr>
          <p:nvPr/>
        </p:nvPicPr>
        <p:blipFill>
          <a:blip r:embed="rId5"/>
          <a:stretch>
            <a:fillRect/>
          </a:stretch>
        </p:blipFill>
        <p:spPr>
          <a:xfrm>
            <a:off x="1880429" y="4146273"/>
            <a:ext cx="10440857" cy="302937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1222058"/>
          </a:xfrm>
          <a:prstGeom prst="rect">
            <a:avLst/>
          </a:prstGeom>
        </p:spPr>
      </p:pic>
      <p:sp>
        <p:nvSpPr>
          <p:cNvPr id="5" name="Text 2"/>
          <p:cNvSpPr/>
          <p:nvPr/>
        </p:nvSpPr>
        <p:spPr>
          <a:xfrm>
            <a:off x="2037993" y="4378643"/>
            <a:ext cx="4443889" cy="694373"/>
          </a:xfrm>
          <a:prstGeom prst="rect">
            <a:avLst/>
          </a:prstGeom>
          <a:noFill/>
          <a:ln/>
        </p:spPr>
        <p:txBody>
          <a:bodyPr wrap="none" rtlCol="0" anchor="t"/>
          <a:lstStyle/>
          <a:p>
            <a:pPr marL="0" indent="0">
              <a:lnSpc>
                <a:spcPts val="5468"/>
              </a:lnSpc>
              <a:buNone/>
            </a:pPr>
            <a:endParaRPr lang="en-US" sz="4374" dirty="0"/>
          </a:p>
        </p:txBody>
      </p:sp>
      <p:pic>
        <p:nvPicPr>
          <p:cNvPr id="7" name="Picture 6" descr="A screenshot of a computer&#10;&#10;Description automatically generated">
            <a:extLst>
              <a:ext uri="{FF2B5EF4-FFF2-40B4-BE49-F238E27FC236}">
                <a16:creationId xmlns:a16="http://schemas.microsoft.com/office/drawing/2014/main" id="{E17AE471-6C66-4C04-A66A-0676A8BCE90F}"/>
              </a:ext>
            </a:extLst>
          </p:cNvPr>
          <p:cNvPicPr>
            <a:picLocks noChangeAspect="1"/>
          </p:cNvPicPr>
          <p:nvPr/>
        </p:nvPicPr>
        <p:blipFill>
          <a:blip r:embed="rId4"/>
          <a:stretch>
            <a:fillRect/>
          </a:stretch>
        </p:blipFill>
        <p:spPr>
          <a:xfrm>
            <a:off x="2099534" y="1223559"/>
            <a:ext cx="10431331" cy="5782482"/>
          </a:xfrm>
          <a:prstGeom prst="rect">
            <a:avLst/>
          </a:prstGeom>
        </p:spPr>
      </p:pic>
    </p:spTree>
    <p:extLst>
      <p:ext uri="{BB962C8B-B14F-4D97-AF65-F5344CB8AC3E}">
        <p14:creationId xmlns:p14="http://schemas.microsoft.com/office/powerpoint/2010/main" val="15700370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1222058"/>
          </a:xfrm>
          <a:prstGeom prst="rect">
            <a:avLst/>
          </a:prstGeom>
        </p:spPr>
      </p:pic>
      <p:sp>
        <p:nvSpPr>
          <p:cNvPr id="5" name="Text 2"/>
          <p:cNvSpPr/>
          <p:nvPr/>
        </p:nvSpPr>
        <p:spPr>
          <a:xfrm>
            <a:off x="2037993" y="4378643"/>
            <a:ext cx="4443889" cy="694373"/>
          </a:xfrm>
          <a:prstGeom prst="rect">
            <a:avLst/>
          </a:prstGeom>
          <a:noFill/>
          <a:ln/>
        </p:spPr>
        <p:txBody>
          <a:bodyPr wrap="none" rtlCol="0" anchor="t"/>
          <a:lstStyle/>
          <a:p>
            <a:pPr marL="0" indent="0">
              <a:lnSpc>
                <a:spcPts val="5468"/>
              </a:lnSpc>
              <a:buNone/>
            </a:pPr>
            <a:endParaRPr lang="en-US" sz="4374" dirty="0"/>
          </a:p>
        </p:txBody>
      </p:sp>
      <p:pic>
        <p:nvPicPr>
          <p:cNvPr id="7" name="Picture 6" descr="A screenshot of a computer&#10;&#10;Description automatically generated">
            <a:extLst>
              <a:ext uri="{FF2B5EF4-FFF2-40B4-BE49-F238E27FC236}">
                <a16:creationId xmlns:a16="http://schemas.microsoft.com/office/drawing/2014/main" id="{E96A4D9A-44BA-E90D-8225-BEE315709A1E}"/>
              </a:ext>
            </a:extLst>
          </p:cNvPr>
          <p:cNvPicPr>
            <a:picLocks noChangeAspect="1"/>
          </p:cNvPicPr>
          <p:nvPr/>
        </p:nvPicPr>
        <p:blipFill>
          <a:blip r:embed="rId4"/>
          <a:stretch>
            <a:fillRect/>
          </a:stretch>
        </p:blipFill>
        <p:spPr>
          <a:xfrm>
            <a:off x="1185007" y="611029"/>
            <a:ext cx="12260386" cy="3372321"/>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1436D6D0-5110-ECB9-5316-240EF920FD3F}"/>
              </a:ext>
            </a:extLst>
          </p:cNvPr>
          <p:cNvPicPr>
            <a:picLocks noChangeAspect="1"/>
          </p:cNvPicPr>
          <p:nvPr/>
        </p:nvPicPr>
        <p:blipFill>
          <a:blip r:embed="rId5"/>
          <a:stretch>
            <a:fillRect/>
          </a:stretch>
        </p:blipFill>
        <p:spPr>
          <a:xfrm>
            <a:off x="1869896" y="4117137"/>
            <a:ext cx="11155913" cy="3865749"/>
          </a:xfrm>
          <a:prstGeom prst="rect">
            <a:avLst/>
          </a:prstGeom>
        </p:spPr>
      </p:pic>
    </p:spTree>
    <p:extLst>
      <p:ext uri="{BB962C8B-B14F-4D97-AF65-F5344CB8AC3E}">
        <p14:creationId xmlns:p14="http://schemas.microsoft.com/office/powerpoint/2010/main" val="3168252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1222058"/>
          </a:xfrm>
          <a:prstGeom prst="rect">
            <a:avLst/>
          </a:prstGeom>
        </p:spPr>
      </p:pic>
      <p:sp>
        <p:nvSpPr>
          <p:cNvPr id="5" name="Text 2"/>
          <p:cNvSpPr/>
          <p:nvPr/>
        </p:nvSpPr>
        <p:spPr>
          <a:xfrm>
            <a:off x="2037993" y="4378643"/>
            <a:ext cx="4443889" cy="694373"/>
          </a:xfrm>
          <a:prstGeom prst="rect">
            <a:avLst/>
          </a:prstGeom>
          <a:noFill/>
          <a:ln/>
        </p:spPr>
        <p:txBody>
          <a:bodyPr wrap="none" rtlCol="0" anchor="t"/>
          <a:lstStyle/>
          <a:p>
            <a:pPr marL="0" indent="0">
              <a:lnSpc>
                <a:spcPts val="5468"/>
              </a:lnSpc>
              <a:buNone/>
            </a:pPr>
            <a:endParaRPr lang="en-US" sz="4374" dirty="0"/>
          </a:p>
        </p:txBody>
      </p:sp>
      <p:pic>
        <p:nvPicPr>
          <p:cNvPr id="7" name="Picture 6" descr="A screenshot of a computer&#10;&#10;Description automatically generated">
            <a:extLst>
              <a:ext uri="{FF2B5EF4-FFF2-40B4-BE49-F238E27FC236}">
                <a16:creationId xmlns:a16="http://schemas.microsoft.com/office/drawing/2014/main" id="{1743B1FA-D131-92BC-16DB-42539C71F6CD}"/>
              </a:ext>
            </a:extLst>
          </p:cNvPr>
          <p:cNvPicPr>
            <a:picLocks noChangeAspect="1"/>
          </p:cNvPicPr>
          <p:nvPr/>
        </p:nvPicPr>
        <p:blipFill>
          <a:blip r:embed="rId4"/>
          <a:stretch>
            <a:fillRect/>
          </a:stretch>
        </p:blipFill>
        <p:spPr>
          <a:xfrm>
            <a:off x="2037993" y="-237258"/>
            <a:ext cx="10269383" cy="5210902"/>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245250E9-F5DA-44DF-A6FF-B59414A5FED4}"/>
              </a:ext>
            </a:extLst>
          </p:cNvPr>
          <p:cNvPicPr>
            <a:picLocks noChangeAspect="1"/>
          </p:cNvPicPr>
          <p:nvPr/>
        </p:nvPicPr>
        <p:blipFill>
          <a:blip r:embed="rId5"/>
          <a:stretch>
            <a:fillRect/>
          </a:stretch>
        </p:blipFill>
        <p:spPr>
          <a:xfrm>
            <a:off x="2920451" y="4988057"/>
            <a:ext cx="8789498" cy="3127757"/>
          </a:xfrm>
          <a:prstGeom prst="rect">
            <a:avLst/>
          </a:prstGeom>
        </p:spPr>
      </p:pic>
    </p:spTree>
    <p:extLst>
      <p:ext uri="{BB962C8B-B14F-4D97-AF65-F5344CB8AC3E}">
        <p14:creationId xmlns:p14="http://schemas.microsoft.com/office/powerpoint/2010/main" val="28025848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1222058"/>
          </a:xfrm>
          <a:prstGeom prst="rect">
            <a:avLst/>
          </a:prstGeom>
        </p:spPr>
      </p:pic>
      <p:sp>
        <p:nvSpPr>
          <p:cNvPr id="5" name="Text 2"/>
          <p:cNvSpPr/>
          <p:nvPr/>
        </p:nvSpPr>
        <p:spPr>
          <a:xfrm>
            <a:off x="2037993" y="4378643"/>
            <a:ext cx="4443889" cy="694373"/>
          </a:xfrm>
          <a:prstGeom prst="rect">
            <a:avLst/>
          </a:prstGeom>
          <a:noFill/>
          <a:ln/>
        </p:spPr>
        <p:txBody>
          <a:bodyPr wrap="none" rtlCol="0" anchor="t"/>
          <a:lstStyle/>
          <a:p>
            <a:pPr marL="0" indent="0">
              <a:lnSpc>
                <a:spcPts val="5468"/>
              </a:lnSpc>
              <a:buNone/>
            </a:pPr>
            <a:endParaRPr lang="en-US" sz="4374" dirty="0"/>
          </a:p>
        </p:txBody>
      </p:sp>
      <p:pic>
        <p:nvPicPr>
          <p:cNvPr id="7" name="Picture 6" descr="A screenshot of a computer&#10;&#10;Description automatically generated">
            <a:extLst>
              <a:ext uri="{FF2B5EF4-FFF2-40B4-BE49-F238E27FC236}">
                <a16:creationId xmlns:a16="http://schemas.microsoft.com/office/drawing/2014/main" id="{D9E35D6B-24A7-AC8C-B594-D19C1FD5A693}"/>
              </a:ext>
            </a:extLst>
          </p:cNvPr>
          <p:cNvPicPr>
            <a:picLocks noChangeAspect="1"/>
          </p:cNvPicPr>
          <p:nvPr/>
        </p:nvPicPr>
        <p:blipFill>
          <a:blip r:embed="rId4"/>
          <a:stretch>
            <a:fillRect/>
          </a:stretch>
        </p:blipFill>
        <p:spPr>
          <a:xfrm>
            <a:off x="2194798" y="469110"/>
            <a:ext cx="10240804" cy="3381847"/>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A403BB03-B380-06DB-5A98-31A802B8E7B2}"/>
              </a:ext>
            </a:extLst>
          </p:cNvPr>
          <p:cNvPicPr>
            <a:picLocks noChangeAspect="1"/>
          </p:cNvPicPr>
          <p:nvPr/>
        </p:nvPicPr>
        <p:blipFill>
          <a:blip r:embed="rId5"/>
          <a:stretch>
            <a:fillRect/>
          </a:stretch>
        </p:blipFill>
        <p:spPr>
          <a:xfrm>
            <a:off x="2194798" y="3850957"/>
            <a:ext cx="10202699" cy="3991532"/>
          </a:xfrm>
          <a:prstGeom prst="rect">
            <a:avLst/>
          </a:prstGeom>
        </p:spPr>
      </p:pic>
    </p:spTree>
    <p:extLst>
      <p:ext uri="{BB962C8B-B14F-4D97-AF65-F5344CB8AC3E}">
        <p14:creationId xmlns:p14="http://schemas.microsoft.com/office/powerpoint/2010/main" val="1718098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226112"/>
            <a:ext cx="4443889"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Estian Stander</a:t>
            </a:r>
            <a:endParaRPr lang="en-US" sz="4374" dirty="0"/>
          </a:p>
        </p:txBody>
      </p:sp>
      <p:sp>
        <p:nvSpPr>
          <p:cNvPr id="6" name="Text 3"/>
          <p:cNvSpPr/>
          <p:nvPr/>
        </p:nvSpPr>
        <p:spPr>
          <a:xfrm>
            <a:off x="833199" y="3253740"/>
            <a:ext cx="4443889"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Tarina Snyman</a:t>
            </a:r>
            <a:endParaRPr lang="en-US" sz="4374" dirty="0"/>
          </a:p>
        </p:txBody>
      </p:sp>
      <p:sp>
        <p:nvSpPr>
          <p:cNvPr id="7" name="Text 4"/>
          <p:cNvSpPr/>
          <p:nvPr/>
        </p:nvSpPr>
        <p:spPr>
          <a:xfrm>
            <a:off x="833199" y="4281368"/>
            <a:ext cx="4443889"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Zac Myburgh</a:t>
            </a:r>
            <a:endParaRPr lang="en-US" sz="4374" dirty="0"/>
          </a:p>
        </p:txBody>
      </p:sp>
      <p:sp>
        <p:nvSpPr>
          <p:cNvPr id="8" name="Text 5"/>
          <p:cNvSpPr/>
          <p:nvPr/>
        </p:nvSpPr>
        <p:spPr>
          <a:xfrm>
            <a:off x="833199" y="5308997"/>
            <a:ext cx="4443889"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Petri Loots</a:t>
            </a:r>
            <a:endParaRPr lang="en-US" sz="4374"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CFA">
              <a:alpha val="85000"/>
            </a:srgbClr>
          </a:solidFill>
          <a:ln/>
        </p:spPr>
        <p:txBody>
          <a:bodyPr/>
          <a:lstStyle/>
          <a:p>
            <a:endParaRPr lang="en-ZA"/>
          </a:p>
        </p:txBody>
      </p:sp>
      <p:sp>
        <p:nvSpPr>
          <p:cNvPr id="6" name="Text 3"/>
          <p:cNvSpPr/>
          <p:nvPr/>
        </p:nvSpPr>
        <p:spPr>
          <a:xfrm>
            <a:off x="2037993" y="3767614"/>
            <a:ext cx="4443889" cy="694373"/>
          </a:xfrm>
          <a:prstGeom prst="rect">
            <a:avLst/>
          </a:prstGeom>
          <a:noFill/>
          <a:ln/>
        </p:spPr>
        <p:txBody>
          <a:bodyPr wrap="none" rtlCol="0" anchor="t"/>
          <a:lstStyle/>
          <a:p>
            <a:pPr marL="0" indent="0">
              <a:lnSpc>
                <a:spcPts val="5468"/>
              </a:lnSpc>
              <a:buNone/>
            </a:pPr>
            <a:endParaRPr lang="en-US" sz="4374" dirty="0"/>
          </a:p>
        </p:txBody>
      </p:sp>
      <p:pic>
        <p:nvPicPr>
          <p:cNvPr id="9" name="Picture 8" descr="A screenshot of a computer&#10;&#10;Description automatically generated">
            <a:extLst>
              <a:ext uri="{FF2B5EF4-FFF2-40B4-BE49-F238E27FC236}">
                <a16:creationId xmlns:a16="http://schemas.microsoft.com/office/drawing/2014/main" id="{154ECD12-4D81-7430-D22B-713EE5C22CC2}"/>
              </a:ext>
            </a:extLst>
          </p:cNvPr>
          <p:cNvPicPr>
            <a:picLocks noChangeAspect="1"/>
          </p:cNvPicPr>
          <p:nvPr/>
        </p:nvPicPr>
        <p:blipFill>
          <a:blip r:embed="rId4"/>
          <a:stretch>
            <a:fillRect/>
          </a:stretch>
        </p:blipFill>
        <p:spPr>
          <a:xfrm>
            <a:off x="2023324" y="618637"/>
            <a:ext cx="10583752" cy="6992326"/>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3767614"/>
            <a:ext cx="4443889" cy="694373"/>
          </a:xfrm>
          <a:prstGeom prst="rect">
            <a:avLst/>
          </a:prstGeom>
          <a:noFill/>
          <a:ln/>
        </p:spPr>
        <p:txBody>
          <a:bodyPr wrap="none" rtlCol="0" anchor="t"/>
          <a:lstStyle/>
          <a:p>
            <a:pPr marL="0" indent="0">
              <a:lnSpc>
                <a:spcPts val="5468"/>
              </a:lnSpc>
              <a:buNone/>
            </a:pPr>
            <a:endParaRPr lang="en-US" sz="4374" dirty="0"/>
          </a:p>
        </p:txBody>
      </p:sp>
      <p:sp>
        <p:nvSpPr>
          <p:cNvPr id="7" name="TextBox 6">
            <a:extLst>
              <a:ext uri="{FF2B5EF4-FFF2-40B4-BE49-F238E27FC236}">
                <a16:creationId xmlns:a16="http://schemas.microsoft.com/office/drawing/2014/main" id="{85AA7D11-63D9-C485-539C-CBAD02257AFE}"/>
              </a:ext>
            </a:extLst>
          </p:cNvPr>
          <p:cNvSpPr txBox="1"/>
          <p:nvPr/>
        </p:nvSpPr>
        <p:spPr>
          <a:xfrm>
            <a:off x="7772895" y="704961"/>
            <a:ext cx="4849403" cy="830997"/>
          </a:xfrm>
          <a:prstGeom prst="rect">
            <a:avLst/>
          </a:prstGeom>
          <a:noFill/>
        </p:spPr>
        <p:txBody>
          <a:bodyPr wrap="square" rtlCol="0">
            <a:spAutoFit/>
          </a:bodyPr>
          <a:lstStyle/>
          <a:p>
            <a:r>
              <a:rPr lang="en-ZA" sz="4800" dirty="0">
                <a:latin typeface="Crimson Pro"/>
              </a:rPr>
              <a:t>The Forms</a:t>
            </a:r>
          </a:p>
        </p:txBody>
      </p:sp>
      <p:sp>
        <p:nvSpPr>
          <p:cNvPr id="8" name="TextBox 7">
            <a:extLst>
              <a:ext uri="{FF2B5EF4-FFF2-40B4-BE49-F238E27FC236}">
                <a16:creationId xmlns:a16="http://schemas.microsoft.com/office/drawing/2014/main" id="{7A5BD039-4628-0354-1A52-2B57297F1389}"/>
              </a:ext>
            </a:extLst>
          </p:cNvPr>
          <p:cNvSpPr txBox="1"/>
          <p:nvPr/>
        </p:nvSpPr>
        <p:spPr>
          <a:xfrm>
            <a:off x="6421348" y="1730775"/>
            <a:ext cx="7274103" cy="1754326"/>
          </a:xfrm>
          <a:prstGeom prst="rect">
            <a:avLst/>
          </a:prstGeom>
          <a:noFill/>
        </p:spPr>
        <p:txBody>
          <a:bodyPr wrap="square" rtlCol="0">
            <a:spAutoFit/>
          </a:bodyPr>
          <a:lstStyle/>
          <a:p>
            <a:r>
              <a:rPr lang="en-US" dirty="0"/>
              <a:t>In summary, forms are important in a database system because they provide a user-friendly and structured way to enter data, maintain data quality, ensure data security, streamline workflows, and improve the overall user experience. They bridge the gap between users and the underlying database, making it easier for individuals to interact with and contribute to the database while adhering to data standards and best practices. </a:t>
            </a:r>
            <a:endParaRPr lang="en-ZA" dirty="0"/>
          </a:p>
        </p:txBody>
      </p:sp>
      <p:pic>
        <p:nvPicPr>
          <p:cNvPr id="9" name="Picture 8">
            <a:extLst>
              <a:ext uri="{FF2B5EF4-FFF2-40B4-BE49-F238E27FC236}">
                <a16:creationId xmlns:a16="http://schemas.microsoft.com/office/drawing/2014/main" id="{F45B4C2E-3FAC-0EA6-EBD7-C443327DBA4D}"/>
              </a:ext>
            </a:extLst>
          </p:cNvPr>
          <p:cNvPicPr>
            <a:picLocks noChangeAspect="1"/>
          </p:cNvPicPr>
          <p:nvPr/>
        </p:nvPicPr>
        <p:blipFill>
          <a:blip r:embed="rId4"/>
          <a:stretch>
            <a:fillRect/>
          </a:stretch>
        </p:blipFill>
        <p:spPr>
          <a:xfrm>
            <a:off x="8431638" y="3909317"/>
            <a:ext cx="2927752" cy="2162710"/>
          </a:xfrm>
          <a:prstGeom prst="rect">
            <a:avLst/>
          </a:prstGeom>
        </p:spPr>
      </p:pic>
    </p:spTree>
    <p:extLst>
      <p:ext uri="{BB962C8B-B14F-4D97-AF65-F5344CB8AC3E}">
        <p14:creationId xmlns:p14="http://schemas.microsoft.com/office/powerpoint/2010/main" val="34928625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r>
              <a:rPr lang="en-ZA" sz="1800" b="1">
                <a:solidFill>
                  <a:schemeClr val="tx1">
                    <a:lumMod val="95000"/>
                    <a:lumOff val="5000"/>
                  </a:schemeClr>
                </a:solidFill>
                <a:latin typeface="Crimson Pro"/>
              </a:rPr>
              <a:t>a</a:t>
            </a:r>
            <a:endParaRPr lang="en-ZA"/>
          </a:p>
        </p:txBody>
      </p:sp>
      <p:pic>
        <p:nvPicPr>
          <p:cNvPr id="4" name="Image 0" descr="preencoded.png"/>
          <p:cNvPicPr>
            <a:picLocks noChangeAspect="1"/>
          </p:cNvPicPr>
          <p:nvPr/>
        </p:nvPicPr>
        <p:blipFill>
          <a:blip r:embed="rId3"/>
          <a:stretch>
            <a:fillRect/>
          </a:stretch>
        </p:blipFill>
        <p:spPr>
          <a:xfrm>
            <a:off x="0" y="0"/>
            <a:ext cx="14630400" cy="1222058"/>
          </a:xfrm>
          <a:prstGeom prst="rect">
            <a:avLst/>
          </a:prstGeom>
        </p:spPr>
      </p:pic>
      <p:sp>
        <p:nvSpPr>
          <p:cNvPr id="5" name="Text 2"/>
          <p:cNvSpPr/>
          <p:nvPr/>
        </p:nvSpPr>
        <p:spPr>
          <a:xfrm>
            <a:off x="2037993" y="4378643"/>
            <a:ext cx="4443889" cy="694373"/>
          </a:xfrm>
          <a:prstGeom prst="rect">
            <a:avLst/>
          </a:prstGeom>
          <a:noFill/>
          <a:ln/>
        </p:spPr>
        <p:txBody>
          <a:bodyPr wrap="none" rtlCol="0" anchor="t"/>
          <a:lstStyle/>
          <a:p>
            <a:pPr marL="0" indent="0">
              <a:lnSpc>
                <a:spcPts val="5468"/>
              </a:lnSpc>
              <a:buNone/>
            </a:pPr>
            <a:endParaRPr lang="en-US" sz="4374" dirty="0"/>
          </a:p>
        </p:txBody>
      </p:sp>
      <p:pic>
        <p:nvPicPr>
          <p:cNvPr id="7" name="Picture 6" descr="A close-up of a chocolate&#10;&#10;Description automatically generated">
            <a:extLst>
              <a:ext uri="{FF2B5EF4-FFF2-40B4-BE49-F238E27FC236}">
                <a16:creationId xmlns:a16="http://schemas.microsoft.com/office/drawing/2014/main" id="{3EC50AC8-6D57-E1D0-4553-3F951B666916}"/>
              </a:ext>
            </a:extLst>
          </p:cNvPr>
          <p:cNvPicPr>
            <a:picLocks noChangeAspect="1"/>
          </p:cNvPicPr>
          <p:nvPr/>
        </p:nvPicPr>
        <p:blipFill>
          <a:blip r:embed="rId4"/>
          <a:stretch>
            <a:fillRect/>
          </a:stretch>
        </p:blipFill>
        <p:spPr>
          <a:xfrm>
            <a:off x="265716" y="3762666"/>
            <a:ext cx="7049484" cy="4248743"/>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0A9D8860-AE11-2AC0-0486-6F89EFA5E787}"/>
              </a:ext>
            </a:extLst>
          </p:cNvPr>
          <p:cNvPicPr>
            <a:picLocks noChangeAspect="1"/>
          </p:cNvPicPr>
          <p:nvPr/>
        </p:nvPicPr>
        <p:blipFill>
          <a:blip r:embed="rId5"/>
          <a:stretch>
            <a:fillRect/>
          </a:stretch>
        </p:blipFill>
        <p:spPr>
          <a:xfrm>
            <a:off x="5862052" y="772172"/>
            <a:ext cx="8392696" cy="4763165"/>
          </a:xfrm>
          <a:prstGeom prst="rect">
            <a:avLst/>
          </a:prstGeom>
        </p:spPr>
      </p:pic>
      <p:sp>
        <p:nvSpPr>
          <p:cNvPr id="10" name="TextBox 9">
            <a:extLst>
              <a:ext uri="{FF2B5EF4-FFF2-40B4-BE49-F238E27FC236}">
                <a16:creationId xmlns:a16="http://schemas.microsoft.com/office/drawing/2014/main" id="{6DBB217E-4B91-EB54-FAA1-80F9BB8D71FA}"/>
              </a:ext>
            </a:extLst>
          </p:cNvPr>
          <p:cNvSpPr txBox="1"/>
          <p:nvPr/>
        </p:nvSpPr>
        <p:spPr>
          <a:xfrm>
            <a:off x="6991564" y="26254"/>
            <a:ext cx="6133672" cy="584775"/>
          </a:xfrm>
          <a:prstGeom prst="rect">
            <a:avLst/>
          </a:prstGeom>
          <a:noFill/>
        </p:spPr>
        <p:txBody>
          <a:bodyPr wrap="square" rtlCol="0">
            <a:spAutoFit/>
          </a:bodyPr>
          <a:lstStyle/>
          <a:p>
            <a:pPr algn="ctr"/>
            <a:r>
              <a:rPr lang="en-ZA" sz="3200" b="1" dirty="0">
                <a:solidFill>
                  <a:schemeClr val="tx1">
                    <a:lumMod val="95000"/>
                    <a:lumOff val="5000"/>
                  </a:schemeClr>
                </a:solidFill>
                <a:latin typeface="Crimson Pro"/>
              </a:rPr>
              <a:t>The Main Menu</a:t>
            </a:r>
          </a:p>
        </p:txBody>
      </p:sp>
      <p:sp>
        <p:nvSpPr>
          <p:cNvPr id="11" name="TextBox 10">
            <a:extLst>
              <a:ext uri="{FF2B5EF4-FFF2-40B4-BE49-F238E27FC236}">
                <a16:creationId xmlns:a16="http://schemas.microsoft.com/office/drawing/2014/main" id="{0F47A5B1-ECAF-9320-2BF7-175EBF1F3930}"/>
              </a:ext>
            </a:extLst>
          </p:cNvPr>
          <p:cNvSpPr txBox="1"/>
          <p:nvPr/>
        </p:nvSpPr>
        <p:spPr>
          <a:xfrm>
            <a:off x="521736" y="3134028"/>
            <a:ext cx="6133672" cy="584775"/>
          </a:xfrm>
          <a:prstGeom prst="rect">
            <a:avLst/>
          </a:prstGeom>
          <a:noFill/>
        </p:spPr>
        <p:txBody>
          <a:bodyPr wrap="square" rtlCol="0">
            <a:spAutoFit/>
          </a:bodyPr>
          <a:lstStyle/>
          <a:p>
            <a:pPr algn="ctr"/>
            <a:r>
              <a:rPr lang="en-ZA" sz="3200" b="1" dirty="0">
                <a:solidFill>
                  <a:schemeClr val="tx1">
                    <a:lumMod val="95000"/>
                    <a:lumOff val="5000"/>
                  </a:schemeClr>
                </a:solidFill>
                <a:latin typeface="Crimson Pro"/>
              </a:rPr>
              <a:t>The </a:t>
            </a:r>
            <a:r>
              <a:rPr lang="en-ZA" sz="3200" b="1" dirty="0" err="1">
                <a:solidFill>
                  <a:schemeClr val="tx1">
                    <a:lumMod val="95000"/>
                    <a:lumOff val="5000"/>
                  </a:schemeClr>
                </a:solidFill>
                <a:latin typeface="Crimson Pro"/>
              </a:rPr>
              <a:t>Splashscreen</a:t>
            </a:r>
            <a:endParaRPr lang="en-ZA" sz="3200" b="1" dirty="0">
              <a:solidFill>
                <a:schemeClr val="tx1">
                  <a:lumMod val="95000"/>
                  <a:lumOff val="5000"/>
                </a:schemeClr>
              </a:solidFill>
              <a:latin typeface="Crimson Pro"/>
            </a:endParaRPr>
          </a:p>
        </p:txBody>
      </p:sp>
    </p:spTree>
    <p:extLst>
      <p:ext uri="{BB962C8B-B14F-4D97-AF65-F5344CB8AC3E}">
        <p14:creationId xmlns:p14="http://schemas.microsoft.com/office/powerpoint/2010/main" val="20565235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1222058"/>
          </a:xfrm>
          <a:prstGeom prst="rect">
            <a:avLst/>
          </a:prstGeom>
        </p:spPr>
      </p:pic>
      <p:sp>
        <p:nvSpPr>
          <p:cNvPr id="5" name="Text 2"/>
          <p:cNvSpPr/>
          <p:nvPr/>
        </p:nvSpPr>
        <p:spPr>
          <a:xfrm>
            <a:off x="2037993" y="4378643"/>
            <a:ext cx="4443889" cy="694373"/>
          </a:xfrm>
          <a:prstGeom prst="rect">
            <a:avLst/>
          </a:prstGeom>
          <a:noFill/>
          <a:ln/>
        </p:spPr>
        <p:txBody>
          <a:bodyPr wrap="none" rtlCol="0" anchor="t"/>
          <a:lstStyle/>
          <a:p>
            <a:pPr marL="0" indent="0">
              <a:lnSpc>
                <a:spcPts val="5468"/>
              </a:lnSpc>
              <a:buNone/>
            </a:pPr>
            <a:endParaRPr lang="en-US" sz="4374" dirty="0"/>
          </a:p>
        </p:txBody>
      </p:sp>
      <p:pic>
        <p:nvPicPr>
          <p:cNvPr id="7" name="Picture 6" descr="A screenshot of a computer&#10;&#10;Description automatically generated">
            <a:extLst>
              <a:ext uri="{FF2B5EF4-FFF2-40B4-BE49-F238E27FC236}">
                <a16:creationId xmlns:a16="http://schemas.microsoft.com/office/drawing/2014/main" id="{6B1EA3F3-CD6E-9D20-E305-DC46C49BA57A}"/>
              </a:ext>
            </a:extLst>
          </p:cNvPr>
          <p:cNvPicPr>
            <a:picLocks noChangeAspect="1"/>
          </p:cNvPicPr>
          <p:nvPr/>
        </p:nvPicPr>
        <p:blipFill>
          <a:blip r:embed="rId4"/>
          <a:stretch>
            <a:fillRect/>
          </a:stretch>
        </p:blipFill>
        <p:spPr>
          <a:xfrm>
            <a:off x="5718168" y="3850957"/>
            <a:ext cx="8872287" cy="4175608"/>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0E171CD-27E3-7BD8-742B-98709DB533F5}"/>
              </a:ext>
            </a:extLst>
          </p:cNvPr>
          <p:cNvPicPr>
            <a:picLocks noChangeAspect="1"/>
          </p:cNvPicPr>
          <p:nvPr/>
        </p:nvPicPr>
        <p:blipFill>
          <a:blip r:embed="rId5"/>
          <a:stretch>
            <a:fillRect/>
          </a:stretch>
        </p:blipFill>
        <p:spPr>
          <a:xfrm>
            <a:off x="39945" y="302462"/>
            <a:ext cx="5733006" cy="4965763"/>
          </a:xfrm>
          <a:prstGeom prst="rect">
            <a:avLst/>
          </a:prstGeom>
        </p:spPr>
      </p:pic>
    </p:spTree>
    <p:extLst>
      <p:ext uri="{BB962C8B-B14F-4D97-AF65-F5344CB8AC3E}">
        <p14:creationId xmlns:p14="http://schemas.microsoft.com/office/powerpoint/2010/main" val="18878290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1222058"/>
          </a:xfrm>
          <a:prstGeom prst="rect">
            <a:avLst/>
          </a:prstGeom>
        </p:spPr>
      </p:pic>
      <p:sp>
        <p:nvSpPr>
          <p:cNvPr id="5" name="Text 2"/>
          <p:cNvSpPr/>
          <p:nvPr/>
        </p:nvSpPr>
        <p:spPr>
          <a:xfrm>
            <a:off x="2037993" y="4378643"/>
            <a:ext cx="4443889" cy="694373"/>
          </a:xfrm>
          <a:prstGeom prst="rect">
            <a:avLst/>
          </a:prstGeom>
          <a:noFill/>
          <a:ln/>
        </p:spPr>
        <p:txBody>
          <a:bodyPr wrap="none" rtlCol="0" anchor="t"/>
          <a:lstStyle/>
          <a:p>
            <a:pPr marL="0" indent="0">
              <a:lnSpc>
                <a:spcPts val="5468"/>
              </a:lnSpc>
              <a:buNone/>
            </a:pPr>
            <a:endParaRPr lang="en-US" sz="4374" dirty="0"/>
          </a:p>
        </p:txBody>
      </p:sp>
      <p:pic>
        <p:nvPicPr>
          <p:cNvPr id="7" name="Picture 6" descr="A screenshot of a computer&#10;&#10;Description automatically generated">
            <a:extLst>
              <a:ext uri="{FF2B5EF4-FFF2-40B4-BE49-F238E27FC236}">
                <a16:creationId xmlns:a16="http://schemas.microsoft.com/office/drawing/2014/main" id="{50FCFA9D-02D1-C4C8-01F5-11165F83860A}"/>
              </a:ext>
            </a:extLst>
          </p:cNvPr>
          <p:cNvPicPr>
            <a:picLocks noChangeAspect="1"/>
          </p:cNvPicPr>
          <p:nvPr/>
        </p:nvPicPr>
        <p:blipFill>
          <a:blip r:embed="rId4"/>
          <a:stretch>
            <a:fillRect/>
          </a:stretch>
        </p:blipFill>
        <p:spPr>
          <a:xfrm>
            <a:off x="3682351" y="1222058"/>
            <a:ext cx="7092288" cy="6805368"/>
          </a:xfrm>
          <a:prstGeom prst="rect">
            <a:avLst/>
          </a:prstGeom>
        </p:spPr>
      </p:pic>
    </p:spTree>
    <p:extLst>
      <p:ext uri="{BB962C8B-B14F-4D97-AF65-F5344CB8AC3E}">
        <p14:creationId xmlns:p14="http://schemas.microsoft.com/office/powerpoint/2010/main" val="41986888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10274" y="0"/>
            <a:ext cx="14630400" cy="8229600"/>
          </a:xfrm>
          <a:prstGeom prst="rect">
            <a:avLst/>
          </a:prstGeom>
          <a:solidFill>
            <a:srgbClr val="FFFCFA"/>
          </a:solidFill>
          <a:ln w="7620">
            <a:solidFill>
              <a:srgbClr val="E5E0DF"/>
            </a:solidFill>
            <a:prstDash val="solid"/>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3767614"/>
            <a:ext cx="4443889" cy="694373"/>
          </a:xfrm>
          <a:prstGeom prst="rect">
            <a:avLst/>
          </a:prstGeom>
          <a:noFill/>
          <a:ln/>
        </p:spPr>
        <p:txBody>
          <a:bodyPr wrap="none" rtlCol="0" anchor="t"/>
          <a:lstStyle/>
          <a:p>
            <a:pPr marL="0" indent="0">
              <a:lnSpc>
                <a:spcPts val="5468"/>
              </a:lnSpc>
              <a:buNone/>
            </a:pPr>
            <a:endParaRPr lang="en-US" sz="4374" dirty="0"/>
          </a:p>
        </p:txBody>
      </p:sp>
      <p:sp>
        <p:nvSpPr>
          <p:cNvPr id="7" name="TextBox 6">
            <a:extLst>
              <a:ext uri="{FF2B5EF4-FFF2-40B4-BE49-F238E27FC236}">
                <a16:creationId xmlns:a16="http://schemas.microsoft.com/office/drawing/2014/main" id="{85AA7D11-63D9-C485-539C-CBAD02257AFE}"/>
              </a:ext>
            </a:extLst>
          </p:cNvPr>
          <p:cNvSpPr txBox="1"/>
          <p:nvPr/>
        </p:nvSpPr>
        <p:spPr>
          <a:xfrm>
            <a:off x="7772895" y="704961"/>
            <a:ext cx="4849403" cy="830997"/>
          </a:xfrm>
          <a:prstGeom prst="rect">
            <a:avLst/>
          </a:prstGeom>
          <a:noFill/>
        </p:spPr>
        <p:txBody>
          <a:bodyPr wrap="square" rtlCol="0">
            <a:spAutoFit/>
          </a:bodyPr>
          <a:lstStyle/>
          <a:p>
            <a:r>
              <a:rPr lang="en-ZA" sz="4800" dirty="0">
                <a:latin typeface="Crimson Pro"/>
              </a:rPr>
              <a:t>The Forms</a:t>
            </a:r>
          </a:p>
        </p:txBody>
      </p:sp>
      <p:sp>
        <p:nvSpPr>
          <p:cNvPr id="8" name="TextBox 7">
            <a:extLst>
              <a:ext uri="{FF2B5EF4-FFF2-40B4-BE49-F238E27FC236}">
                <a16:creationId xmlns:a16="http://schemas.microsoft.com/office/drawing/2014/main" id="{7A5BD039-4628-0354-1A52-2B57297F1389}"/>
              </a:ext>
            </a:extLst>
          </p:cNvPr>
          <p:cNvSpPr txBox="1"/>
          <p:nvPr/>
        </p:nvSpPr>
        <p:spPr>
          <a:xfrm>
            <a:off x="6421348" y="1730775"/>
            <a:ext cx="7274103" cy="369332"/>
          </a:xfrm>
          <a:prstGeom prst="rect">
            <a:avLst/>
          </a:prstGeom>
          <a:noFill/>
        </p:spPr>
        <p:txBody>
          <a:bodyPr wrap="square" rtlCol="0">
            <a:spAutoFit/>
          </a:bodyPr>
          <a:lstStyle/>
          <a:p>
            <a:r>
              <a:rPr lang="en-US" dirty="0"/>
              <a:t> </a:t>
            </a:r>
            <a:endParaRPr lang="en-ZA" dirty="0"/>
          </a:p>
        </p:txBody>
      </p:sp>
    </p:spTree>
    <p:extLst>
      <p:ext uri="{BB962C8B-B14F-4D97-AF65-F5344CB8AC3E}">
        <p14:creationId xmlns:p14="http://schemas.microsoft.com/office/powerpoint/2010/main" val="3725799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sp>
        <p:nvSpPr>
          <p:cNvPr id="4" name="Text 2"/>
          <p:cNvSpPr/>
          <p:nvPr/>
        </p:nvSpPr>
        <p:spPr>
          <a:xfrm>
            <a:off x="833199" y="1248966"/>
            <a:ext cx="4732020"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The Existing System</a:t>
            </a:r>
            <a:endParaRPr lang="en-US" sz="4374" dirty="0"/>
          </a:p>
        </p:txBody>
      </p:sp>
      <p:sp>
        <p:nvSpPr>
          <p:cNvPr id="5" name="Shape 3"/>
          <p:cNvSpPr/>
          <p:nvPr/>
        </p:nvSpPr>
        <p:spPr>
          <a:xfrm>
            <a:off x="833199" y="2450187"/>
            <a:ext cx="499943" cy="499943"/>
          </a:xfrm>
          <a:prstGeom prst="roundRect">
            <a:avLst>
              <a:gd name="adj" fmla="val 10974"/>
            </a:avLst>
          </a:prstGeom>
          <a:solidFill>
            <a:srgbClr val="EBE2E0"/>
          </a:solidFill>
          <a:ln w="7620">
            <a:solidFill>
              <a:srgbClr val="D7C5C1"/>
            </a:solidFill>
            <a:prstDash val="solid"/>
          </a:ln>
        </p:spPr>
        <p:txBody>
          <a:bodyPr/>
          <a:lstStyle/>
          <a:p>
            <a:endParaRPr lang="en-ZA"/>
          </a:p>
        </p:txBody>
      </p:sp>
      <p:sp>
        <p:nvSpPr>
          <p:cNvPr id="6" name="Text 4"/>
          <p:cNvSpPr/>
          <p:nvPr/>
        </p:nvSpPr>
        <p:spPr>
          <a:xfrm>
            <a:off x="1022152" y="2491859"/>
            <a:ext cx="121920" cy="416481"/>
          </a:xfrm>
          <a:prstGeom prst="rect">
            <a:avLst/>
          </a:prstGeom>
          <a:noFill/>
          <a:ln/>
        </p:spPr>
        <p:txBody>
          <a:bodyPr wrap="none" rtlCol="0" anchor="t"/>
          <a:lstStyle/>
          <a:p>
            <a:pPr marL="0" indent="0" algn="ctr">
              <a:lnSpc>
                <a:spcPts val="3281"/>
              </a:lnSpc>
              <a:buNone/>
            </a:pPr>
            <a:r>
              <a:rPr lang="en-US" sz="2624" b="1" dirty="0">
                <a:solidFill>
                  <a:srgbClr val="443728"/>
                </a:solidFill>
                <a:latin typeface="Crimson Pro" pitchFamily="34" charset="0"/>
                <a:ea typeface="Crimson Pro" pitchFamily="34" charset="-122"/>
                <a:cs typeface="Crimson Pro" pitchFamily="34" charset="-120"/>
              </a:rPr>
              <a:t>1</a:t>
            </a:r>
            <a:endParaRPr lang="en-US" sz="2624" dirty="0"/>
          </a:p>
        </p:txBody>
      </p:sp>
      <p:sp>
        <p:nvSpPr>
          <p:cNvPr id="7" name="Text 5"/>
          <p:cNvSpPr/>
          <p:nvPr/>
        </p:nvSpPr>
        <p:spPr>
          <a:xfrm>
            <a:off x="1555313" y="2526506"/>
            <a:ext cx="2221944" cy="347186"/>
          </a:xfrm>
          <a:prstGeom prst="rect">
            <a:avLst/>
          </a:prstGeom>
          <a:noFill/>
          <a:ln/>
        </p:spPr>
        <p:txBody>
          <a:bodyPr wrap="none" rtlCol="0" anchor="t"/>
          <a:lstStyle/>
          <a:p>
            <a:pPr marL="0" indent="0">
              <a:lnSpc>
                <a:spcPts val="2734"/>
              </a:lnSpc>
              <a:buNone/>
            </a:pPr>
            <a:r>
              <a:rPr lang="en-US" sz="2187" b="1" dirty="0">
                <a:solidFill>
                  <a:srgbClr val="443728"/>
                </a:solidFill>
                <a:latin typeface="Crimson Pro" pitchFamily="34" charset="0"/>
                <a:ea typeface="Crimson Pro" pitchFamily="34" charset="-122"/>
                <a:cs typeface="Crimson Pro" pitchFamily="34" charset="-120"/>
              </a:rPr>
              <a:t>Limitations</a:t>
            </a:r>
            <a:endParaRPr lang="en-US" sz="2187" dirty="0"/>
          </a:p>
        </p:txBody>
      </p:sp>
      <p:sp>
        <p:nvSpPr>
          <p:cNvPr id="8" name="Text 6"/>
          <p:cNvSpPr/>
          <p:nvPr/>
        </p:nvSpPr>
        <p:spPr>
          <a:xfrm>
            <a:off x="1555313" y="3095863"/>
            <a:ext cx="2905601" cy="1777008"/>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The current system is paper-based and inefficient, slowing down customer service and limiting growth potential.</a:t>
            </a:r>
            <a:endParaRPr lang="en-US" sz="1750" dirty="0"/>
          </a:p>
        </p:txBody>
      </p:sp>
      <p:sp>
        <p:nvSpPr>
          <p:cNvPr id="9" name="Shape 7"/>
          <p:cNvSpPr/>
          <p:nvPr/>
        </p:nvSpPr>
        <p:spPr>
          <a:xfrm>
            <a:off x="4683085" y="2450187"/>
            <a:ext cx="499943" cy="499943"/>
          </a:xfrm>
          <a:prstGeom prst="roundRect">
            <a:avLst>
              <a:gd name="adj" fmla="val 10974"/>
            </a:avLst>
          </a:prstGeom>
          <a:solidFill>
            <a:srgbClr val="EBE2E0"/>
          </a:solidFill>
          <a:ln w="7620">
            <a:solidFill>
              <a:srgbClr val="D7C5C1"/>
            </a:solidFill>
            <a:prstDash val="solid"/>
          </a:ln>
        </p:spPr>
        <p:txBody>
          <a:bodyPr/>
          <a:lstStyle/>
          <a:p>
            <a:endParaRPr lang="en-ZA"/>
          </a:p>
        </p:txBody>
      </p:sp>
      <p:sp>
        <p:nvSpPr>
          <p:cNvPr id="10" name="Text 8"/>
          <p:cNvSpPr/>
          <p:nvPr/>
        </p:nvSpPr>
        <p:spPr>
          <a:xfrm>
            <a:off x="4849178" y="2491859"/>
            <a:ext cx="167640" cy="416481"/>
          </a:xfrm>
          <a:prstGeom prst="rect">
            <a:avLst/>
          </a:prstGeom>
          <a:noFill/>
          <a:ln/>
        </p:spPr>
        <p:txBody>
          <a:bodyPr wrap="none" rtlCol="0" anchor="t"/>
          <a:lstStyle/>
          <a:p>
            <a:pPr marL="0" indent="0" algn="ctr">
              <a:lnSpc>
                <a:spcPts val="3281"/>
              </a:lnSpc>
              <a:buNone/>
            </a:pPr>
            <a:r>
              <a:rPr lang="en-US" sz="2624" b="1" dirty="0">
                <a:solidFill>
                  <a:srgbClr val="443728"/>
                </a:solidFill>
                <a:latin typeface="Crimson Pro" pitchFamily="34" charset="0"/>
                <a:ea typeface="Crimson Pro" pitchFamily="34" charset="-122"/>
                <a:cs typeface="Crimson Pro" pitchFamily="34" charset="-120"/>
              </a:rPr>
              <a:t>2</a:t>
            </a:r>
            <a:endParaRPr lang="en-US" sz="2624" dirty="0"/>
          </a:p>
        </p:txBody>
      </p:sp>
      <p:sp>
        <p:nvSpPr>
          <p:cNvPr id="11" name="Text 9"/>
          <p:cNvSpPr/>
          <p:nvPr/>
        </p:nvSpPr>
        <p:spPr>
          <a:xfrm>
            <a:off x="5405199" y="2526506"/>
            <a:ext cx="2221944" cy="347186"/>
          </a:xfrm>
          <a:prstGeom prst="rect">
            <a:avLst/>
          </a:prstGeom>
          <a:noFill/>
          <a:ln/>
        </p:spPr>
        <p:txBody>
          <a:bodyPr wrap="none" rtlCol="0" anchor="t"/>
          <a:lstStyle/>
          <a:p>
            <a:pPr marL="0" indent="0">
              <a:lnSpc>
                <a:spcPts val="2734"/>
              </a:lnSpc>
              <a:buNone/>
            </a:pPr>
            <a:r>
              <a:rPr lang="en-US" sz="2187" b="1" dirty="0">
                <a:solidFill>
                  <a:srgbClr val="443728"/>
                </a:solidFill>
                <a:latin typeface="Crimson Pro" pitchFamily="34" charset="0"/>
                <a:ea typeface="Crimson Pro" pitchFamily="34" charset="-122"/>
                <a:cs typeface="Crimson Pro" pitchFamily="34" charset="-120"/>
              </a:rPr>
              <a:t>Challenges</a:t>
            </a:r>
            <a:endParaRPr lang="en-US" sz="2187" dirty="0"/>
          </a:p>
        </p:txBody>
      </p:sp>
      <p:sp>
        <p:nvSpPr>
          <p:cNvPr id="12" name="Text 10"/>
          <p:cNvSpPr/>
          <p:nvPr/>
        </p:nvSpPr>
        <p:spPr>
          <a:xfrm>
            <a:off x="5405199" y="3095863"/>
            <a:ext cx="2905601" cy="1777008"/>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Due to the manual nature of the system, data input errors are common, leading to incorrect orders and stock levels.</a:t>
            </a:r>
            <a:endParaRPr lang="en-US" sz="1750" dirty="0"/>
          </a:p>
        </p:txBody>
      </p:sp>
      <p:sp>
        <p:nvSpPr>
          <p:cNvPr id="13" name="Shape 11"/>
          <p:cNvSpPr/>
          <p:nvPr/>
        </p:nvSpPr>
        <p:spPr>
          <a:xfrm>
            <a:off x="833199" y="5268635"/>
            <a:ext cx="499943" cy="499943"/>
          </a:xfrm>
          <a:prstGeom prst="roundRect">
            <a:avLst>
              <a:gd name="adj" fmla="val 10974"/>
            </a:avLst>
          </a:prstGeom>
          <a:solidFill>
            <a:srgbClr val="EBE2E0"/>
          </a:solidFill>
          <a:ln w="7620">
            <a:solidFill>
              <a:srgbClr val="D7C5C1"/>
            </a:solidFill>
            <a:prstDash val="solid"/>
          </a:ln>
        </p:spPr>
        <p:txBody>
          <a:bodyPr/>
          <a:lstStyle/>
          <a:p>
            <a:endParaRPr lang="en-ZA"/>
          </a:p>
        </p:txBody>
      </p:sp>
      <p:sp>
        <p:nvSpPr>
          <p:cNvPr id="14" name="Text 12"/>
          <p:cNvSpPr/>
          <p:nvPr/>
        </p:nvSpPr>
        <p:spPr>
          <a:xfrm>
            <a:off x="1003102" y="5310307"/>
            <a:ext cx="160020" cy="416481"/>
          </a:xfrm>
          <a:prstGeom prst="rect">
            <a:avLst/>
          </a:prstGeom>
          <a:noFill/>
          <a:ln/>
        </p:spPr>
        <p:txBody>
          <a:bodyPr wrap="none" rtlCol="0" anchor="t"/>
          <a:lstStyle/>
          <a:p>
            <a:pPr marL="0" indent="0" algn="ctr">
              <a:lnSpc>
                <a:spcPts val="3281"/>
              </a:lnSpc>
              <a:buNone/>
            </a:pPr>
            <a:r>
              <a:rPr lang="en-US" sz="2624" b="1" dirty="0">
                <a:solidFill>
                  <a:srgbClr val="443728"/>
                </a:solidFill>
                <a:latin typeface="Crimson Pro" pitchFamily="34" charset="0"/>
                <a:ea typeface="Crimson Pro" pitchFamily="34" charset="-122"/>
                <a:cs typeface="Crimson Pro" pitchFamily="34" charset="-120"/>
              </a:rPr>
              <a:t>3</a:t>
            </a:r>
            <a:endParaRPr lang="en-US" sz="2624" dirty="0"/>
          </a:p>
        </p:txBody>
      </p:sp>
      <p:sp>
        <p:nvSpPr>
          <p:cNvPr id="15" name="Text 13"/>
          <p:cNvSpPr/>
          <p:nvPr/>
        </p:nvSpPr>
        <p:spPr>
          <a:xfrm>
            <a:off x="1555313" y="5344954"/>
            <a:ext cx="2221944" cy="347186"/>
          </a:xfrm>
          <a:prstGeom prst="rect">
            <a:avLst/>
          </a:prstGeom>
          <a:noFill/>
          <a:ln/>
        </p:spPr>
        <p:txBody>
          <a:bodyPr wrap="none" rtlCol="0" anchor="t"/>
          <a:lstStyle/>
          <a:p>
            <a:pPr marL="0" indent="0">
              <a:lnSpc>
                <a:spcPts val="2734"/>
              </a:lnSpc>
              <a:buNone/>
            </a:pPr>
            <a:r>
              <a:rPr lang="en-US" sz="2187" b="1" dirty="0">
                <a:solidFill>
                  <a:srgbClr val="443728"/>
                </a:solidFill>
                <a:latin typeface="Crimson Pro" pitchFamily="34" charset="0"/>
                <a:ea typeface="Crimson Pro" pitchFamily="34" charset="-122"/>
                <a:cs typeface="Crimson Pro" pitchFamily="34" charset="-120"/>
              </a:rPr>
              <a:t>Opportunities</a:t>
            </a:r>
            <a:endParaRPr lang="en-US" sz="2187" dirty="0"/>
          </a:p>
        </p:txBody>
      </p:sp>
      <p:sp>
        <p:nvSpPr>
          <p:cNvPr id="16" name="Text 14"/>
          <p:cNvSpPr/>
          <p:nvPr/>
        </p:nvSpPr>
        <p:spPr>
          <a:xfrm>
            <a:off x="1555313" y="5914311"/>
            <a:ext cx="6755487" cy="1066205"/>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The implementation of an automated system will enable better stock management, order tracking and customer communication.</a:t>
            </a:r>
            <a:endParaRPr lang="en-US" sz="1750" dirty="0"/>
          </a:p>
        </p:txBody>
      </p:sp>
      <p:pic>
        <p:nvPicPr>
          <p:cNvPr id="1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sp>
        <p:nvSpPr>
          <p:cNvPr id="4" name="Text 2"/>
          <p:cNvSpPr/>
          <p:nvPr/>
        </p:nvSpPr>
        <p:spPr>
          <a:xfrm>
            <a:off x="2037993" y="1037153"/>
            <a:ext cx="5615940"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Milly's Vision and Goals</a:t>
            </a:r>
            <a:endParaRPr lang="en-US" sz="4374" dirty="0"/>
          </a:p>
        </p:txBody>
      </p:sp>
      <p:pic>
        <p:nvPicPr>
          <p:cNvPr id="5" name="Image 0" descr="preencoded.png"/>
          <p:cNvPicPr>
            <a:picLocks noChangeAspect="1"/>
          </p:cNvPicPr>
          <p:nvPr/>
        </p:nvPicPr>
        <p:blipFill>
          <a:blip r:embed="rId3"/>
          <a:stretch>
            <a:fillRect/>
          </a:stretch>
        </p:blipFill>
        <p:spPr>
          <a:xfrm>
            <a:off x="2037993" y="2175867"/>
            <a:ext cx="3295888" cy="2036921"/>
          </a:xfrm>
          <a:prstGeom prst="rect">
            <a:avLst/>
          </a:prstGeom>
        </p:spPr>
      </p:pic>
      <p:sp>
        <p:nvSpPr>
          <p:cNvPr id="6" name="Text 3"/>
          <p:cNvSpPr/>
          <p:nvPr/>
        </p:nvSpPr>
        <p:spPr>
          <a:xfrm>
            <a:off x="2037993" y="4490442"/>
            <a:ext cx="2221944" cy="347186"/>
          </a:xfrm>
          <a:prstGeom prst="rect">
            <a:avLst/>
          </a:prstGeom>
          <a:noFill/>
          <a:ln/>
        </p:spPr>
        <p:txBody>
          <a:bodyPr wrap="none" rtlCol="0" anchor="t"/>
          <a:lstStyle/>
          <a:p>
            <a:pPr marL="0" indent="0" algn="l">
              <a:lnSpc>
                <a:spcPts val="2734"/>
              </a:lnSpc>
              <a:buNone/>
            </a:pPr>
            <a:r>
              <a:rPr lang="en-US" sz="2187" b="1" dirty="0">
                <a:solidFill>
                  <a:srgbClr val="443728"/>
                </a:solidFill>
                <a:latin typeface="Crimson Pro" pitchFamily="34" charset="0"/>
                <a:ea typeface="Crimson Pro" pitchFamily="34" charset="-122"/>
                <a:cs typeface="Crimson Pro" pitchFamily="34" charset="-120"/>
              </a:rPr>
              <a:t>Vision</a:t>
            </a:r>
            <a:endParaRPr lang="en-US" sz="2187" dirty="0"/>
          </a:p>
        </p:txBody>
      </p:sp>
      <p:sp>
        <p:nvSpPr>
          <p:cNvPr id="7" name="Text 4"/>
          <p:cNvSpPr/>
          <p:nvPr/>
        </p:nvSpPr>
        <p:spPr>
          <a:xfrm>
            <a:off x="2037993" y="5059799"/>
            <a:ext cx="3295888" cy="1777008"/>
          </a:xfrm>
          <a:prstGeom prst="rect">
            <a:avLst/>
          </a:prstGeom>
          <a:noFill/>
          <a:ln/>
        </p:spPr>
        <p:txBody>
          <a:bodyPr wrap="square" rtlCol="0" anchor="t"/>
          <a:lstStyle/>
          <a:p>
            <a:pPr marL="0" indent="0" algn="l">
              <a:lnSpc>
                <a:spcPts val="2799"/>
              </a:lnSpc>
              <a:buNone/>
            </a:pPr>
            <a:r>
              <a:rPr lang="en-US" sz="1750" dirty="0">
                <a:solidFill>
                  <a:srgbClr val="443728"/>
                </a:solidFill>
                <a:latin typeface="Open Sans" pitchFamily="34" charset="0"/>
                <a:ea typeface="Open Sans" pitchFamily="34" charset="-122"/>
                <a:cs typeface="Open Sans" pitchFamily="34" charset="-120"/>
              </a:rPr>
              <a:t>Milly wants to create a dynamic yet personalized approach to managing customer relationships and communication.</a:t>
            </a:r>
            <a:endParaRPr lang="en-US" sz="1750" dirty="0"/>
          </a:p>
        </p:txBody>
      </p:sp>
      <p:pic>
        <p:nvPicPr>
          <p:cNvPr id="8" name="Image 1" descr="preencoded.png"/>
          <p:cNvPicPr>
            <a:picLocks noChangeAspect="1"/>
          </p:cNvPicPr>
          <p:nvPr/>
        </p:nvPicPr>
        <p:blipFill>
          <a:blip r:embed="rId4"/>
          <a:stretch>
            <a:fillRect/>
          </a:stretch>
        </p:blipFill>
        <p:spPr>
          <a:xfrm>
            <a:off x="5667137" y="2175867"/>
            <a:ext cx="3296007" cy="2037040"/>
          </a:xfrm>
          <a:prstGeom prst="rect">
            <a:avLst/>
          </a:prstGeom>
        </p:spPr>
      </p:pic>
      <p:sp>
        <p:nvSpPr>
          <p:cNvPr id="9" name="Text 5"/>
          <p:cNvSpPr/>
          <p:nvPr/>
        </p:nvSpPr>
        <p:spPr>
          <a:xfrm>
            <a:off x="5667137" y="4490561"/>
            <a:ext cx="2221944" cy="347186"/>
          </a:xfrm>
          <a:prstGeom prst="rect">
            <a:avLst/>
          </a:prstGeom>
          <a:noFill/>
          <a:ln/>
        </p:spPr>
        <p:txBody>
          <a:bodyPr wrap="none" rtlCol="0" anchor="t"/>
          <a:lstStyle/>
          <a:p>
            <a:pPr marL="0" indent="0" algn="l">
              <a:lnSpc>
                <a:spcPts val="2734"/>
              </a:lnSpc>
              <a:buNone/>
            </a:pPr>
            <a:r>
              <a:rPr lang="en-US" sz="2187" b="1" dirty="0">
                <a:solidFill>
                  <a:srgbClr val="443728"/>
                </a:solidFill>
                <a:latin typeface="Crimson Pro" pitchFamily="34" charset="0"/>
                <a:ea typeface="Crimson Pro" pitchFamily="34" charset="-122"/>
                <a:cs typeface="Crimson Pro" pitchFamily="34" charset="-120"/>
              </a:rPr>
              <a:t>Goals</a:t>
            </a:r>
            <a:endParaRPr lang="en-US" sz="2187" dirty="0"/>
          </a:p>
        </p:txBody>
      </p:sp>
      <p:sp>
        <p:nvSpPr>
          <p:cNvPr id="10" name="Text 6"/>
          <p:cNvSpPr/>
          <p:nvPr/>
        </p:nvSpPr>
        <p:spPr>
          <a:xfrm>
            <a:off x="5667137" y="5059918"/>
            <a:ext cx="3296007" cy="1066205"/>
          </a:xfrm>
          <a:prstGeom prst="rect">
            <a:avLst/>
          </a:prstGeom>
          <a:noFill/>
          <a:ln/>
        </p:spPr>
        <p:txBody>
          <a:bodyPr wrap="square" rtlCol="0" anchor="t"/>
          <a:lstStyle/>
          <a:p>
            <a:pPr marL="0" indent="0" algn="l">
              <a:lnSpc>
                <a:spcPts val="2799"/>
              </a:lnSpc>
              <a:buNone/>
            </a:pPr>
            <a:r>
              <a:rPr lang="en-US" sz="1750" dirty="0">
                <a:solidFill>
                  <a:srgbClr val="443728"/>
                </a:solidFill>
                <a:latin typeface="Open Sans" pitchFamily="34" charset="0"/>
                <a:ea typeface="Open Sans" pitchFamily="34" charset="-122"/>
                <a:cs typeface="Open Sans" pitchFamily="34" charset="-120"/>
              </a:rPr>
              <a:t>Create a user-friendly and efficient database management system across all branches.</a:t>
            </a:r>
            <a:endParaRPr lang="en-US" sz="1750" dirty="0"/>
          </a:p>
        </p:txBody>
      </p:sp>
      <p:pic>
        <p:nvPicPr>
          <p:cNvPr id="11" name="Image 2" descr="preencoded.png"/>
          <p:cNvPicPr>
            <a:picLocks noChangeAspect="1"/>
          </p:cNvPicPr>
          <p:nvPr/>
        </p:nvPicPr>
        <p:blipFill>
          <a:blip r:embed="rId5"/>
          <a:stretch>
            <a:fillRect/>
          </a:stretch>
        </p:blipFill>
        <p:spPr>
          <a:xfrm>
            <a:off x="9296400" y="2175867"/>
            <a:ext cx="3296007" cy="2037040"/>
          </a:xfrm>
          <a:prstGeom prst="rect">
            <a:avLst/>
          </a:prstGeom>
        </p:spPr>
      </p:pic>
      <p:sp>
        <p:nvSpPr>
          <p:cNvPr id="12" name="Text 7"/>
          <p:cNvSpPr/>
          <p:nvPr/>
        </p:nvSpPr>
        <p:spPr>
          <a:xfrm>
            <a:off x="9296400" y="4490561"/>
            <a:ext cx="2221944" cy="347186"/>
          </a:xfrm>
          <a:prstGeom prst="rect">
            <a:avLst/>
          </a:prstGeom>
          <a:noFill/>
          <a:ln/>
        </p:spPr>
        <p:txBody>
          <a:bodyPr wrap="none" rtlCol="0" anchor="t"/>
          <a:lstStyle/>
          <a:p>
            <a:pPr marL="0" indent="0" algn="l">
              <a:lnSpc>
                <a:spcPts val="2734"/>
              </a:lnSpc>
              <a:buNone/>
            </a:pPr>
            <a:r>
              <a:rPr lang="en-US" sz="2187" b="1" dirty="0">
                <a:solidFill>
                  <a:srgbClr val="443728"/>
                </a:solidFill>
                <a:latin typeface="Crimson Pro" pitchFamily="34" charset="0"/>
                <a:ea typeface="Crimson Pro" pitchFamily="34" charset="-122"/>
                <a:cs typeface="Crimson Pro" pitchFamily="34" charset="-120"/>
              </a:rPr>
              <a:t>Strategies</a:t>
            </a:r>
            <a:endParaRPr lang="en-US" sz="2187" dirty="0"/>
          </a:p>
        </p:txBody>
      </p:sp>
      <p:sp>
        <p:nvSpPr>
          <p:cNvPr id="13" name="Text 8"/>
          <p:cNvSpPr/>
          <p:nvPr/>
        </p:nvSpPr>
        <p:spPr>
          <a:xfrm>
            <a:off x="9296400" y="5059918"/>
            <a:ext cx="3296007" cy="2132409"/>
          </a:xfrm>
          <a:prstGeom prst="rect">
            <a:avLst/>
          </a:prstGeom>
          <a:noFill/>
          <a:ln/>
        </p:spPr>
        <p:txBody>
          <a:bodyPr wrap="square" rtlCol="0" anchor="t"/>
          <a:lstStyle/>
          <a:p>
            <a:pPr marL="0" indent="0" algn="l">
              <a:lnSpc>
                <a:spcPts val="2799"/>
              </a:lnSpc>
              <a:buNone/>
            </a:pPr>
            <a:r>
              <a:rPr lang="en-US" sz="1750" dirty="0">
                <a:solidFill>
                  <a:srgbClr val="443728"/>
                </a:solidFill>
                <a:latin typeface="Open Sans" pitchFamily="34" charset="0"/>
                <a:ea typeface="Open Sans" pitchFamily="34" charset="-122"/>
                <a:cs typeface="Open Sans" pitchFamily="34" charset="-120"/>
              </a:rPr>
              <a:t>Improve customer service through better tracking of orders and stock levels, enhance employee productivity and streamline internal processes.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sp>
        <p:nvSpPr>
          <p:cNvPr id="4" name="Text 2"/>
          <p:cNvSpPr/>
          <p:nvPr/>
        </p:nvSpPr>
        <p:spPr>
          <a:xfrm>
            <a:off x="2037993" y="1705689"/>
            <a:ext cx="9425940"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The New Database Management System</a:t>
            </a:r>
            <a:endParaRPr lang="en-US" sz="4374" dirty="0"/>
          </a:p>
        </p:txBody>
      </p:sp>
      <p:sp>
        <p:nvSpPr>
          <p:cNvPr id="5" name="Shape 3"/>
          <p:cNvSpPr/>
          <p:nvPr/>
        </p:nvSpPr>
        <p:spPr>
          <a:xfrm>
            <a:off x="2037993" y="3177659"/>
            <a:ext cx="10554414" cy="44410"/>
          </a:xfrm>
          <a:prstGeom prst="rect">
            <a:avLst/>
          </a:prstGeom>
          <a:solidFill>
            <a:srgbClr val="D7C5C1"/>
          </a:solidFill>
          <a:ln/>
        </p:spPr>
        <p:txBody>
          <a:bodyPr/>
          <a:lstStyle/>
          <a:p>
            <a:endParaRPr lang="en-ZA"/>
          </a:p>
        </p:txBody>
      </p:sp>
      <p:sp>
        <p:nvSpPr>
          <p:cNvPr id="6" name="Shape 4"/>
          <p:cNvSpPr/>
          <p:nvPr/>
        </p:nvSpPr>
        <p:spPr>
          <a:xfrm>
            <a:off x="3700760" y="3177659"/>
            <a:ext cx="44410" cy="777597"/>
          </a:xfrm>
          <a:prstGeom prst="rect">
            <a:avLst/>
          </a:prstGeom>
          <a:solidFill>
            <a:srgbClr val="D7C5C1"/>
          </a:solidFill>
          <a:ln/>
        </p:spPr>
        <p:txBody>
          <a:bodyPr/>
          <a:lstStyle/>
          <a:p>
            <a:endParaRPr lang="en-ZA"/>
          </a:p>
        </p:txBody>
      </p:sp>
      <p:sp>
        <p:nvSpPr>
          <p:cNvPr id="7" name="Shape 5"/>
          <p:cNvSpPr/>
          <p:nvPr/>
        </p:nvSpPr>
        <p:spPr>
          <a:xfrm>
            <a:off x="3473053" y="2927747"/>
            <a:ext cx="499943" cy="499943"/>
          </a:xfrm>
          <a:prstGeom prst="roundRect">
            <a:avLst>
              <a:gd name="adj" fmla="val 10974"/>
            </a:avLst>
          </a:prstGeom>
          <a:solidFill>
            <a:srgbClr val="EBE2E0"/>
          </a:solidFill>
          <a:ln w="7620">
            <a:solidFill>
              <a:srgbClr val="D7C5C1"/>
            </a:solidFill>
            <a:prstDash val="solid"/>
          </a:ln>
        </p:spPr>
        <p:txBody>
          <a:bodyPr/>
          <a:lstStyle/>
          <a:p>
            <a:endParaRPr lang="en-ZA"/>
          </a:p>
        </p:txBody>
      </p:sp>
      <p:sp>
        <p:nvSpPr>
          <p:cNvPr id="8" name="Text 6"/>
          <p:cNvSpPr/>
          <p:nvPr/>
        </p:nvSpPr>
        <p:spPr>
          <a:xfrm>
            <a:off x="3662005" y="2969419"/>
            <a:ext cx="121920" cy="416481"/>
          </a:xfrm>
          <a:prstGeom prst="rect">
            <a:avLst/>
          </a:prstGeom>
          <a:noFill/>
          <a:ln/>
        </p:spPr>
        <p:txBody>
          <a:bodyPr wrap="none" rtlCol="0" anchor="t"/>
          <a:lstStyle/>
          <a:p>
            <a:pPr marL="0" indent="0" algn="ctr">
              <a:lnSpc>
                <a:spcPts val="3281"/>
              </a:lnSpc>
              <a:buNone/>
            </a:pPr>
            <a:r>
              <a:rPr lang="en-US" sz="2624" b="1" dirty="0">
                <a:solidFill>
                  <a:srgbClr val="443728"/>
                </a:solidFill>
                <a:latin typeface="Crimson Pro" pitchFamily="34" charset="0"/>
                <a:ea typeface="Crimson Pro" pitchFamily="34" charset="-122"/>
                <a:cs typeface="Crimson Pro" pitchFamily="34" charset="-120"/>
              </a:rPr>
              <a:t>1</a:t>
            </a:r>
            <a:endParaRPr lang="en-US" sz="2624" dirty="0"/>
          </a:p>
        </p:txBody>
      </p:sp>
      <p:sp>
        <p:nvSpPr>
          <p:cNvPr id="9" name="Text 7"/>
          <p:cNvSpPr/>
          <p:nvPr/>
        </p:nvSpPr>
        <p:spPr>
          <a:xfrm>
            <a:off x="2611993" y="4177546"/>
            <a:ext cx="2221944" cy="347186"/>
          </a:xfrm>
          <a:prstGeom prst="rect">
            <a:avLst/>
          </a:prstGeom>
          <a:noFill/>
          <a:ln/>
        </p:spPr>
        <p:txBody>
          <a:bodyPr wrap="none" rtlCol="0" anchor="t"/>
          <a:lstStyle/>
          <a:p>
            <a:pPr marL="0" indent="0" algn="ctr">
              <a:lnSpc>
                <a:spcPts val="2734"/>
              </a:lnSpc>
              <a:buNone/>
            </a:pPr>
            <a:r>
              <a:rPr lang="en-US" sz="2187" b="1" dirty="0">
                <a:solidFill>
                  <a:srgbClr val="443728"/>
                </a:solidFill>
                <a:latin typeface="Crimson Pro" pitchFamily="34" charset="0"/>
                <a:ea typeface="Crimson Pro" pitchFamily="34" charset="-122"/>
                <a:cs typeface="Crimson Pro" pitchFamily="34" charset="-120"/>
              </a:rPr>
              <a:t>Features</a:t>
            </a:r>
            <a:endParaRPr lang="en-US" sz="2187" dirty="0"/>
          </a:p>
        </p:txBody>
      </p:sp>
      <p:sp>
        <p:nvSpPr>
          <p:cNvPr id="10" name="Text 8"/>
          <p:cNvSpPr/>
          <p:nvPr/>
        </p:nvSpPr>
        <p:spPr>
          <a:xfrm>
            <a:off x="2260163" y="4746903"/>
            <a:ext cx="2925604" cy="1777008"/>
          </a:xfrm>
          <a:prstGeom prst="rect">
            <a:avLst/>
          </a:prstGeom>
          <a:noFill/>
          <a:ln/>
        </p:spPr>
        <p:txBody>
          <a:bodyPr wrap="square" rtlCol="0" anchor="t"/>
          <a:lstStyle/>
          <a:p>
            <a:pPr marL="0" indent="0" algn="ctr">
              <a:lnSpc>
                <a:spcPts val="2799"/>
              </a:lnSpc>
              <a:buNone/>
            </a:pPr>
            <a:r>
              <a:rPr lang="en-US" sz="1750" dirty="0">
                <a:solidFill>
                  <a:srgbClr val="443728"/>
                </a:solidFill>
                <a:latin typeface="Open Sans" pitchFamily="34" charset="0"/>
                <a:ea typeface="Open Sans" pitchFamily="34" charset="-122"/>
                <a:cs typeface="Open Sans" pitchFamily="34" charset="-120"/>
              </a:rPr>
              <a:t>The new system will store information on customers, employees, orders, and inventory in a centralized database.</a:t>
            </a:r>
            <a:endParaRPr lang="en-US" sz="1750" dirty="0"/>
          </a:p>
        </p:txBody>
      </p:sp>
      <p:sp>
        <p:nvSpPr>
          <p:cNvPr id="11" name="Shape 9"/>
          <p:cNvSpPr/>
          <p:nvPr/>
        </p:nvSpPr>
        <p:spPr>
          <a:xfrm>
            <a:off x="7292876" y="3177659"/>
            <a:ext cx="44410" cy="777597"/>
          </a:xfrm>
          <a:prstGeom prst="rect">
            <a:avLst/>
          </a:prstGeom>
          <a:solidFill>
            <a:srgbClr val="D7C5C1"/>
          </a:solidFill>
          <a:ln/>
        </p:spPr>
        <p:txBody>
          <a:bodyPr/>
          <a:lstStyle/>
          <a:p>
            <a:endParaRPr lang="en-ZA"/>
          </a:p>
        </p:txBody>
      </p:sp>
      <p:sp>
        <p:nvSpPr>
          <p:cNvPr id="12" name="Shape 10"/>
          <p:cNvSpPr/>
          <p:nvPr/>
        </p:nvSpPr>
        <p:spPr>
          <a:xfrm>
            <a:off x="7065169" y="2927747"/>
            <a:ext cx="499943" cy="499943"/>
          </a:xfrm>
          <a:prstGeom prst="roundRect">
            <a:avLst>
              <a:gd name="adj" fmla="val 10974"/>
            </a:avLst>
          </a:prstGeom>
          <a:solidFill>
            <a:srgbClr val="EBE2E0"/>
          </a:solidFill>
          <a:ln w="7620">
            <a:solidFill>
              <a:srgbClr val="D7C5C1"/>
            </a:solidFill>
            <a:prstDash val="solid"/>
          </a:ln>
        </p:spPr>
        <p:txBody>
          <a:bodyPr/>
          <a:lstStyle/>
          <a:p>
            <a:endParaRPr lang="en-ZA"/>
          </a:p>
        </p:txBody>
      </p:sp>
      <p:sp>
        <p:nvSpPr>
          <p:cNvPr id="13" name="Text 11"/>
          <p:cNvSpPr/>
          <p:nvPr/>
        </p:nvSpPr>
        <p:spPr>
          <a:xfrm>
            <a:off x="7231261" y="2969419"/>
            <a:ext cx="167640" cy="416481"/>
          </a:xfrm>
          <a:prstGeom prst="rect">
            <a:avLst/>
          </a:prstGeom>
          <a:noFill/>
          <a:ln/>
        </p:spPr>
        <p:txBody>
          <a:bodyPr wrap="none" rtlCol="0" anchor="t"/>
          <a:lstStyle/>
          <a:p>
            <a:pPr marL="0" indent="0" algn="ctr">
              <a:lnSpc>
                <a:spcPts val="3281"/>
              </a:lnSpc>
              <a:buNone/>
            </a:pPr>
            <a:r>
              <a:rPr lang="en-US" sz="2624" b="1" dirty="0">
                <a:solidFill>
                  <a:srgbClr val="443728"/>
                </a:solidFill>
                <a:latin typeface="Crimson Pro" pitchFamily="34" charset="0"/>
                <a:ea typeface="Crimson Pro" pitchFamily="34" charset="-122"/>
                <a:cs typeface="Crimson Pro" pitchFamily="34" charset="-120"/>
              </a:rPr>
              <a:t>2</a:t>
            </a:r>
            <a:endParaRPr lang="en-US" sz="2624" dirty="0"/>
          </a:p>
        </p:txBody>
      </p:sp>
      <p:sp>
        <p:nvSpPr>
          <p:cNvPr id="14" name="Text 12"/>
          <p:cNvSpPr/>
          <p:nvPr/>
        </p:nvSpPr>
        <p:spPr>
          <a:xfrm>
            <a:off x="6204109" y="4177546"/>
            <a:ext cx="2221944" cy="347186"/>
          </a:xfrm>
          <a:prstGeom prst="rect">
            <a:avLst/>
          </a:prstGeom>
          <a:noFill/>
          <a:ln/>
        </p:spPr>
        <p:txBody>
          <a:bodyPr wrap="none" rtlCol="0" anchor="t"/>
          <a:lstStyle/>
          <a:p>
            <a:pPr marL="0" indent="0" algn="ctr">
              <a:lnSpc>
                <a:spcPts val="2734"/>
              </a:lnSpc>
              <a:buNone/>
            </a:pPr>
            <a:r>
              <a:rPr lang="en-US" sz="2187" b="1" dirty="0">
                <a:solidFill>
                  <a:srgbClr val="443728"/>
                </a:solidFill>
                <a:latin typeface="Crimson Pro" pitchFamily="34" charset="0"/>
                <a:ea typeface="Crimson Pro" pitchFamily="34" charset="-122"/>
                <a:cs typeface="Crimson Pro" pitchFamily="34" charset="-120"/>
              </a:rPr>
              <a:t>Functionality</a:t>
            </a:r>
            <a:endParaRPr lang="en-US" sz="2187" dirty="0"/>
          </a:p>
        </p:txBody>
      </p:sp>
      <p:sp>
        <p:nvSpPr>
          <p:cNvPr id="15" name="Text 13"/>
          <p:cNvSpPr/>
          <p:nvPr/>
        </p:nvSpPr>
        <p:spPr>
          <a:xfrm>
            <a:off x="5852279" y="4746903"/>
            <a:ext cx="2925723" cy="1777008"/>
          </a:xfrm>
          <a:prstGeom prst="rect">
            <a:avLst/>
          </a:prstGeom>
          <a:noFill/>
          <a:ln/>
        </p:spPr>
        <p:txBody>
          <a:bodyPr wrap="square" rtlCol="0" anchor="t"/>
          <a:lstStyle/>
          <a:p>
            <a:pPr marL="0" indent="0" algn="ctr">
              <a:lnSpc>
                <a:spcPts val="2799"/>
              </a:lnSpc>
              <a:buNone/>
            </a:pPr>
            <a:r>
              <a:rPr lang="en-US" sz="1750" dirty="0">
                <a:solidFill>
                  <a:srgbClr val="443728"/>
                </a:solidFill>
                <a:latin typeface="Open Sans" pitchFamily="34" charset="0"/>
                <a:ea typeface="Open Sans" pitchFamily="34" charset="-122"/>
                <a:cs typeface="Open Sans" pitchFamily="34" charset="-120"/>
              </a:rPr>
              <a:t>It will be accessible from all branches, enabling employees to enter orders, update stock levels and fulfill orders efficiently.</a:t>
            </a:r>
            <a:endParaRPr lang="en-US" sz="1750" dirty="0"/>
          </a:p>
        </p:txBody>
      </p:sp>
      <p:sp>
        <p:nvSpPr>
          <p:cNvPr id="16" name="Shape 14"/>
          <p:cNvSpPr/>
          <p:nvPr/>
        </p:nvSpPr>
        <p:spPr>
          <a:xfrm>
            <a:off x="10885110" y="3177659"/>
            <a:ext cx="44410" cy="777597"/>
          </a:xfrm>
          <a:prstGeom prst="rect">
            <a:avLst/>
          </a:prstGeom>
          <a:solidFill>
            <a:srgbClr val="D7C5C1"/>
          </a:solidFill>
          <a:ln/>
        </p:spPr>
        <p:txBody>
          <a:bodyPr/>
          <a:lstStyle/>
          <a:p>
            <a:endParaRPr lang="en-ZA"/>
          </a:p>
        </p:txBody>
      </p:sp>
      <p:sp>
        <p:nvSpPr>
          <p:cNvPr id="17" name="Shape 15"/>
          <p:cNvSpPr/>
          <p:nvPr/>
        </p:nvSpPr>
        <p:spPr>
          <a:xfrm>
            <a:off x="10657403" y="2927747"/>
            <a:ext cx="499943" cy="499943"/>
          </a:xfrm>
          <a:prstGeom prst="roundRect">
            <a:avLst>
              <a:gd name="adj" fmla="val 10974"/>
            </a:avLst>
          </a:prstGeom>
          <a:solidFill>
            <a:srgbClr val="EBE2E0"/>
          </a:solidFill>
          <a:ln w="7620">
            <a:solidFill>
              <a:srgbClr val="D7C5C1"/>
            </a:solidFill>
            <a:prstDash val="solid"/>
          </a:ln>
        </p:spPr>
        <p:txBody>
          <a:bodyPr/>
          <a:lstStyle/>
          <a:p>
            <a:endParaRPr lang="en-ZA"/>
          </a:p>
        </p:txBody>
      </p:sp>
      <p:sp>
        <p:nvSpPr>
          <p:cNvPr id="18" name="Text 16"/>
          <p:cNvSpPr/>
          <p:nvPr/>
        </p:nvSpPr>
        <p:spPr>
          <a:xfrm>
            <a:off x="10827306" y="2969419"/>
            <a:ext cx="160020" cy="416481"/>
          </a:xfrm>
          <a:prstGeom prst="rect">
            <a:avLst/>
          </a:prstGeom>
          <a:noFill/>
          <a:ln/>
        </p:spPr>
        <p:txBody>
          <a:bodyPr wrap="none" rtlCol="0" anchor="t"/>
          <a:lstStyle/>
          <a:p>
            <a:pPr marL="0" indent="0" algn="ctr">
              <a:lnSpc>
                <a:spcPts val="3281"/>
              </a:lnSpc>
              <a:buNone/>
            </a:pPr>
            <a:r>
              <a:rPr lang="en-US" sz="2624" b="1" dirty="0">
                <a:solidFill>
                  <a:srgbClr val="443728"/>
                </a:solidFill>
                <a:latin typeface="Crimson Pro" pitchFamily="34" charset="0"/>
                <a:ea typeface="Crimson Pro" pitchFamily="34" charset="-122"/>
                <a:cs typeface="Crimson Pro" pitchFamily="34" charset="-120"/>
              </a:rPr>
              <a:t>3</a:t>
            </a:r>
            <a:endParaRPr lang="en-US" sz="2624" dirty="0"/>
          </a:p>
        </p:txBody>
      </p:sp>
      <p:sp>
        <p:nvSpPr>
          <p:cNvPr id="19" name="Text 17"/>
          <p:cNvSpPr/>
          <p:nvPr/>
        </p:nvSpPr>
        <p:spPr>
          <a:xfrm>
            <a:off x="9796343" y="4177546"/>
            <a:ext cx="2221944" cy="347186"/>
          </a:xfrm>
          <a:prstGeom prst="rect">
            <a:avLst/>
          </a:prstGeom>
          <a:noFill/>
          <a:ln/>
        </p:spPr>
        <p:txBody>
          <a:bodyPr wrap="none" rtlCol="0" anchor="t"/>
          <a:lstStyle/>
          <a:p>
            <a:pPr marL="0" indent="0" algn="ctr">
              <a:lnSpc>
                <a:spcPts val="2734"/>
              </a:lnSpc>
              <a:buNone/>
            </a:pPr>
            <a:r>
              <a:rPr lang="en-US" sz="2187" b="1" dirty="0">
                <a:solidFill>
                  <a:srgbClr val="443728"/>
                </a:solidFill>
                <a:latin typeface="Crimson Pro" pitchFamily="34" charset="0"/>
                <a:ea typeface="Crimson Pro" pitchFamily="34" charset="-122"/>
                <a:cs typeface="Crimson Pro" pitchFamily="34" charset="-120"/>
              </a:rPr>
              <a:t>Database Design</a:t>
            </a:r>
            <a:endParaRPr lang="en-US" sz="2187" dirty="0"/>
          </a:p>
        </p:txBody>
      </p:sp>
      <p:sp>
        <p:nvSpPr>
          <p:cNvPr id="20" name="Text 18"/>
          <p:cNvSpPr/>
          <p:nvPr/>
        </p:nvSpPr>
        <p:spPr>
          <a:xfrm>
            <a:off x="9444514" y="4746903"/>
            <a:ext cx="2925723" cy="1777008"/>
          </a:xfrm>
          <a:prstGeom prst="rect">
            <a:avLst/>
          </a:prstGeom>
          <a:noFill/>
          <a:ln/>
        </p:spPr>
        <p:txBody>
          <a:bodyPr wrap="square" rtlCol="0" anchor="t"/>
          <a:lstStyle/>
          <a:p>
            <a:pPr marL="0" indent="0" algn="ctr">
              <a:lnSpc>
                <a:spcPts val="2799"/>
              </a:lnSpc>
              <a:buNone/>
            </a:pPr>
            <a:r>
              <a:rPr lang="en-US" sz="1750" dirty="0">
                <a:solidFill>
                  <a:srgbClr val="443728"/>
                </a:solidFill>
                <a:latin typeface="Open Sans" pitchFamily="34" charset="0"/>
                <a:ea typeface="Open Sans" pitchFamily="34" charset="-122"/>
                <a:cs typeface="Open Sans" pitchFamily="34" charset="-120"/>
              </a:rPr>
              <a:t>The database will have a relational schema, consisting of tables for orders, customers, items, and employees.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sp>
        <p:nvSpPr>
          <p:cNvPr id="4" name="Text 2"/>
          <p:cNvSpPr/>
          <p:nvPr/>
        </p:nvSpPr>
        <p:spPr>
          <a:xfrm>
            <a:off x="2037993" y="1968817"/>
            <a:ext cx="8298180"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Implementation of the New System</a:t>
            </a:r>
            <a:endParaRPr lang="en-US" sz="4374" dirty="0"/>
          </a:p>
        </p:txBody>
      </p:sp>
      <p:sp>
        <p:nvSpPr>
          <p:cNvPr id="5" name="Shape 3"/>
          <p:cNvSpPr/>
          <p:nvPr/>
        </p:nvSpPr>
        <p:spPr>
          <a:xfrm>
            <a:off x="2037993" y="3107531"/>
            <a:ext cx="3370064" cy="3153132"/>
          </a:xfrm>
          <a:prstGeom prst="roundRect">
            <a:avLst>
              <a:gd name="adj" fmla="val 1740"/>
            </a:avLst>
          </a:prstGeom>
          <a:solidFill>
            <a:srgbClr val="EBE2E0"/>
          </a:solidFill>
          <a:ln w="7620">
            <a:solidFill>
              <a:srgbClr val="D7C5C1"/>
            </a:solidFill>
            <a:prstDash val="solid"/>
          </a:ln>
        </p:spPr>
        <p:txBody>
          <a:bodyPr/>
          <a:lstStyle/>
          <a:p>
            <a:endParaRPr lang="en-ZA"/>
          </a:p>
        </p:txBody>
      </p:sp>
      <p:sp>
        <p:nvSpPr>
          <p:cNvPr id="6" name="Text 4"/>
          <p:cNvSpPr/>
          <p:nvPr/>
        </p:nvSpPr>
        <p:spPr>
          <a:xfrm>
            <a:off x="2267783" y="3337322"/>
            <a:ext cx="2529840" cy="347186"/>
          </a:xfrm>
          <a:prstGeom prst="rect">
            <a:avLst/>
          </a:prstGeom>
          <a:noFill/>
          <a:ln/>
        </p:spPr>
        <p:txBody>
          <a:bodyPr wrap="none" rtlCol="0" anchor="t"/>
          <a:lstStyle/>
          <a:p>
            <a:pPr marL="0" indent="0">
              <a:lnSpc>
                <a:spcPts val="2734"/>
              </a:lnSpc>
              <a:buNone/>
            </a:pPr>
            <a:r>
              <a:rPr lang="en-US" sz="2187" b="1" dirty="0">
                <a:solidFill>
                  <a:srgbClr val="443728"/>
                </a:solidFill>
                <a:latin typeface="Crimson Pro" pitchFamily="34" charset="0"/>
                <a:ea typeface="Crimson Pro" pitchFamily="34" charset="-122"/>
                <a:cs typeface="Crimson Pro" pitchFamily="34" charset="-120"/>
              </a:rPr>
              <a:t>Implementation Plan</a:t>
            </a:r>
            <a:endParaRPr lang="en-US" sz="2187" dirty="0"/>
          </a:p>
        </p:txBody>
      </p:sp>
      <p:sp>
        <p:nvSpPr>
          <p:cNvPr id="7" name="Text 5"/>
          <p:cNvSpPr/>
          <p:nvPr/>
        </p:nvSpPr>
        <p:spPr>
          <a:xfrm>
            <a:off x="2267783" y="3906679"/>
            <a:ext cx="2910483" cy="1777008"/>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A phased approach, starting with a pilot launch across two branches, will be followed by a full rollout over six months.</a:t>
            </a:r>
            <a:endParaRPr lang="en-US" sz="1750" dirty="0"/>
          </a:p>
        </p:txBody>
      </p:sp>
      <p:sp>
        <p:nvSpPr>
          <p:cNvPr id="8" name="Shape 6"/>
          <p:cNvSpPr/>
          <p:nvPr/>
        </p:nvSpPr>
        <p:spPr>
          <a:xfrm>
            <a:off x="5630228" y="3107531"/>
            <a:ext cx="3370064" cy="3153132"/>
          </a:xfrm>
          <a:prstGeom prst="roundRect">
            <a:avLst>
              <a:gd name="adj" fmla="val 1740"/>
            </a:avLst>
          </a:prstGeom>
          <a:solidFill>
            <a:srgbClr val="EBE2E0"/>
          </a:solidFill>
          <a:ln w="7620">
            <a:solidFill>
              <a:srgbClr val="D7C5C1"/>
            </a:solidFill>
            <a:prstDash val="solid"/>
          </a:ln>
        </p:spPr>
        <p:txBody>
          <a:bodyPr/>
          <a:lstStyle/>
          <a:p>
            <a:endParaRPr lang="en-ZA"/>
          </a:p>
        </p:txBody>
      </p:sp>
      <p:sp>
        <p:nvSpPr>
          <p:cNvPr id="9" name="Text 7"/>
          <p:cNvSpPr/>
          <p:nvPr/>
        </p:nvSpPr>
        <p:spPr>
          <a:xfrm>
            <a:off x="5860018" y="3337322"/>
            <a:ext cx="2476500" cy="347186"/>
          </a:xfrm>
          <a:prstGeom prst="rect">
            <a:avLst/>
          </a:prstGeom>
          <a:noFill/>
          <a:ln/>
        </p:spPr>
        <p:txBody>
          <a:bodyPr wrap="none" rtlCol="0" anchor="t"/>
          <a:lstStyle/>
          <a:p>
            <a:pPr marL="0" indent="0">
              <a:lnSpc>
                <a:spcPts val="2734"/>
              </a:lnSpc>
              <a:buNone/>
            </a:pPr>
            <a:r>
              <a:rPr lang="en-US" sz="2187" b="1" dirty="0">
                <a:solidFill>
                  <a:srgbClr val="443728"/>
                </a:solidFill>
                <a:latin typeface="Crimson Pro" pitchFamily="34" charset="0"/>
                <a:ea typeface="Crimson Pro" pitchFamily="34" charset="-122"/>
                <a:cs typeface="Crimson Pro" pitchFamily="34" charset="-120"/>
              </a:rPr>
              <a:t>Testing and Training</a:t>
            </a:r>
            <a:endParaRPr lang="en-US" sz="2187" dirty="0"/>
          </a:p>
        </p:txBody>
      </p:sp>
      <p:sp>
        <p:nvSpPr>
          <p:cNvPr id="10" name="Text 8"/>
          <p:cNvSpPr/>
          <p:nvPr/>
        </p:nvSpPr>
        <p:spPr>
          <a:xfrm>
            <a:off x="5860018" y="3906679"/>
            <a:ext cx="2910483" cy="1777008"/>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During the pilot phase, testing and feedback will be used to fine-tune the system and training will be provided to all employees.</a:t>
            </a:r>
            <a:endParaRPr lang="en-US" sz="1750" dirty="0"/>
          </a:p>
        </p:txBody>
      </p:sp>
      <p:sp>
        <p:nvSpPr>
          <p:cNvPr id="11" name="Shape 9"/>
          <p:cNvSpPr/>
          <p:nvPr/>
        </p:nvSpPr>
        <p:spPr>
          <a:xfrm>
            <a:off x="9222462" y="3107531"/>
            <a:ext cx="3370064" cy="3153132"/>
          </a:xfrm>
          <a:prstGeom prst="roundRect">
            <a:avLst>
              <a:gd name="adj" fmla="val 1740"/>
            </a:avLst>
          </a:prstGeom>
          <a:solidFill>
            <a:srgbClr val="EBE2E0"/>
          </a:solidFill>
          <a:ln w="7620">
            <a:solidFill>
              <a:srgbClr val="D7C5C1"/>
            </a:solidFill>
            <a:prstDash val="solid"/>
          </a:ln>
        </p:spPr>
        <p:txBody>
          <a:bodyPr/>
          <a:lstStyle/>
          <a:p>
            <a:endParaRPr lang="en-ZA"/>
          </a:p>
        </p:txBody>
      </p:sp>
      <p:sp>
        <p:nvSpPr>
          <p:cNvPr id="12" name="Text 10"/>
          <p:cNvSpPr/>
          <p:nvPr/>
        </p:nvSpPr>
        <p:spPr>
          <a:xfrm>
            <a:off x="9452253" y="3337322"/>
            <a:ext cx="2910483" cy="694373"/>
          </a:xfrm>
          <a:prstGeom prst="rect">
            <a:avLst/>
          </a:prstGeom>
          <a:noFill/>
          <a:ln/>
        </p:spPr>
        <p:txBody>
          <a:bodyPr wrap="square" rtlCol="0" anchor="t"/>
          <a:lstStyle/>
          <a:p>
            <a:pPr marL="0" indent="0">
              <a:lnSpc>
                <a:spcPts val="2734"/>
              </a:lnSpc>
              <a:buNone/>
            </a:pPr>
            <a:r>
              <a:rPr lang="en-US" sz="2187" b="1" dirty="0">
                <a:solidFill>
                  <a:srgbClr val="443728"/>
                </a:solidFill>
                <a:latin typeface="Crimson Pro" pitchFamily="34" charset="0"/>
                <a:ea typeface="Crimson Pro" pitchFamily="34" charset="-122"/>
                <a:cs typeface="Crimson Pro" pitchFamily="34" charset="-120"/>
              </a:rPr>
              <a:t>Support and Maintenance</a:t>
            </a:r>
            <a:endParaRPr lang="en-US" sz="2187" dirty="0"/>
          </a:p>
        </p:txBody>
      </p:sp>
      <p:sp>
        <p:nvSpPr>
          <p:cNvPr id="13" name="Text 11"/>
          <p:cNvSpPr/>
          <p:nvPr/>
        </p:nvSpPr>
        <p:spPr>
          <a:xfrm>
            <a:off x="9452253" y="4253865"/>
            <a:ext cx="2910483" cy="1777008"/>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24/7 technical support and regular maintenance checkups will be provided to ensure the system runs smoothly.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sp>
        <p:nvSpPr>
          <p:cNvPr id="4" name="Text 2"/>
          <p:cNvSpPr/>
          <p:nvPr/>
        </p:nvSpPr>
        <p:spPr>
          <a:xfrm>
            <a:off x="2037993" y="1945005"/>
            <a:ext cx="8191500"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Employees and Skills Management</a:t>
            </a:r>
            <a:endParaRPr lang="en-US" sz="4374" dirty="0"/>
          </a:p>
        </p:txBody>
      </p:sp>
      <p:sp>
        <p:nvSpPr>
          <p:cNvPr id="5" name="Shape 3"/>
          <p:cNvSpPr/>
          <p:nvPr/>
        </p:nvSpPr>
        <p:spPr>
          <a:xfrm>
            <a:off x="2037993" y="3083719"/>
            <a:ext cx="10554414" cy="3200757"/>
          </a:xfrm>
          <a:prstGeom prst="roundRect">
            <a:avLst>
              <a:gd name="adj" fmla="val 1714"/>
            </a:avLst>
          </a:prstGeom>
          <a:noFill/>
          <a:ln w="7620">
            <a:solidFill>
              <a:srgbClr val="000000">
                <a:alpha val="8000"/>
              </a:srgbClr>
            </a:solidFill>
            <a:prstDash val="solid"/>
          </a:ln>
        </p:spPr>
        <p:txBody>
          <a:bodyPr/>
          <a:lstStyle/>
          <a:p>
            <a:endParaRPr lang="en-ZA"/>
          </a:p>
        </p:txBody>
      </p:sp>
      <p:sp>
        <p:nvSpPr>
          <p:cNvPr id="6" name="Shape 4"/>
          <p:cNvSpPr/>
          <p:nvPr/>
        </p:nvSpPr>
        <p:spPr>
          <a:xfrm>
            <a:off x="2045613" y="3091339"/>
            <a:ext cx="10539174" cy="637103"/>
          </a:xfrm>
          <a:prstGeom prst="rect">
            <a:avLst/>
          </a:prstGeom>
          <a:solidFill>
            <a:srgbClr val="FFFFFF">
              <a:alpha val="4000"/>
            </a:srgbClr>
          </a:solidFill>
          <a:ln/>
        </p:spPr>
        <p:txBody>
          <a:bodyPr/>
          <a:lstStyle/>
          <a:p>
            <a:endParaRPr lang="en-ZA"/>
          </a:p>
        </p:txBody>
      </p:sp>
      <p:sp>
        <p:nvSpPr>
          <p:cNvPr id="7" name="Text 5"/>
          <p:cNvSpPr/>
          <p:nvPr/>
        </p:nvSpPr>
        <p:spPr>
          <a:xfrm>
            <a:off x="2267783" y="3232190"/>
            <a:ext cx="4821436" cy="355402"/>
          </a:xfrm>
          <a:prstGeom prst="rect">
            <a:avLst/>
          </a:prstGeom>
          <a:noFill/>
          <a:ln/>
        </p:spPr>
        <p:txBody>
          <a:bodyPr wrap="non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Employees</a:t>
            </a:r>
            <a:endParaRPr lang="en-US" sz="1750" dirty="0"/>
          </a:p>
        </p:txBody>
      </p:sp>
      <p:sp>
        <p:nvSpPr>
          <p:cNvPr id="8" name="Text 6"/>
          <p:cNvSpPr/>
          <p:nvPr/>
        </p:nvSpPr>
        <p:spPr>
          <a:xfrm>
            <a:off x="7541181" y="3232190"/>
            <a:ext cx="4821436" cy="355402"/>
          </a:xfrm>
          <a:prstGeom prst="rect">
            <a:avLst/>
          </a:prstGeom>
          <a:noFill/>
          <a:ln/>
        </p:spPr>
        <p:txBody>
          <a:bodyPr wrap="non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Skills</a:t>
            </a:r>
            <a:endParaRPr lang="en-US" sz="1750" dirty="0"/>
          </a:p>
        </p:txBody>
      </p:sp>
      <p:sp>
        <p:nvSpPr>
          <p:cNvPr id="9" name="Shape 7"/>
          <p:cNvSpPr/>
          <p:nvPr/>
        </p:nvSpPr>
        <p:spPr>
          <a:xfrm>
            <a:off x="2045613" y="3728442"/>
            <a:ext cx="10539174" cy="637103"/>
          </a:xfrm>
          <a:prstGeom prst="rect">
            <a:avLst/>
          </a:prstGeom>
          <a:solidFill>
            <a:srgbClr val="000000">
              <a:alpha val="4000"/>
            </a:srgbClr>
          </a:solidFill>
          <a:ln/>
        </p:spPr>
        <p:txBody>
          <a:bodyPr/>
          <a:lstStyle/>
          <a:p>
            <a:endParaRPr lang="en-ZA"/>
          </a:p>
        </p:txBody>
      </p:sp>
      <p:sp>
        <p:nvSpPr>
          <p:cNvPr id="10" name="Text 8"/>
          <p:cNvSpPr/>
          <p:nvPr/>
        </p:nvSpPr>
        <p:spPr>
          <a:xfrm>
            <a:off x="2267783" y="3869293"/>
            <a:ext cx="4821436" cy="355402"/>
          </a:xfrm>
          <a:prstGeom prst="rect">
            <a:avLst/>
          </a:prstGeom>
          <a:noFill/>
          <a:ln/>
        </p:spPr>
        <p:txBody>
          <a:bodyPr wrap="non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56 employees</a:t>
            </a:r>
            <a:endParaRPr lang="en-US" sz="1750" dirty="0"/>
          </a:p>
        </p:txBody>
      </p:sp>
      <p:sp>
        <p:nvSpPr>
          <p:cNvPr id="11" name="Text 9"/>
          <p:cNvSpPr/>
          <p:nvPr/>
        </p:nvSpPr>
        <p:spPr>
          <a:xfrm>
            <a:off x="7541181" y="3869293"/>
            <a:ext cx="4821436" cy="355402"/>
          </a:xfrm>
          <a:prstGeom prst="rect">
            <a:avLst/>
          </a:prstGeom>
          <a:noFill/>
          <a:ln/>
        </p:spPr>
        <p:txBody>
          <a:bodyPr wrap="non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Personal &amp; professional skills</a:t>
            </a:r>
            <a:endParaRPr lang="en-US" sz="1750" dirty="0"/>
          </a:p>
        </p:txBody>
      </p:sp>
      <p:sp>
        <p:nvSpPr>
          <p:cNvPr id="12" name="Shape 10"/>
          <p:cNvSpPr/>
          <p:nvPr/>
        </p:nvSpPr>
        <p:spPr>
          <a:xfrm>
            <a:off x="2045613" y="4365546"/>
            <a:ext cx="10539174" cy="637103"/>
          </a:xfrm>
          <a:prstGeom prst="rect">
            <a:avLst/>
          </a:prstGeom>
          <a:solidFill>
            <a:srgbClr val="FFFFFF">
              <a:alpha val="4000"/>
            </a:srgbClr>
          </a:solidFill>
          <a:ln/>
        </p:spPr>
        <p:txBody>
          <a:bodyPr/>
          <a:lstStyle/>
          <a:p>
            <a:endParaRPr lang="en-ZA"/>
          </a:p>
        </p:txBody>
      </p:sp>
      <p:sp>
        <p:nvSpPr>
          <p:cNvPr id="13" name="Text 11"/>
          <p:cNvSpPr/>
          <p:nvPr/>
        </p:nvSpPr>
        <p:spPr>
          <a:xfrm>
            <a:off x="2267783" y="4506397"/>
            <a:ext cx="4821436" cy="355402"/>
          </a:xfrm>
          <a:prstGeom prst="rect">
            <a:avLst/>
          </a:prstGeom>
          <a:noFill/>
          <a:ln/>
        </p:spPr>
        <p:txBody>
          <a:bodyPr wrap="non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Name, Address, Tel no.</a:t>
            </a:r>
            <a:endParaRPr lang="en-US" sz="1750" dirty="0"/>
          </a:p>
        </p:txBody>
      </p:sp>
      <p:sp>
        <p:nvSpPr>
          <p:cNvPr id="14" name="Text 12"/>
          <p:cNvSpPr/>
          <p:nvPr/>
        </p:nvSpPr>
        <p:spPr>
          <a:xfrm>
            <a:off x="7541181" y="4506397"/>
            <a:ext cx="4821436" cy="355402"/>
          </a:xfrm>
          <a:prstGeom prst="rect">
            <a:avLst/>
          </a:prstGeom>
          <a:noFill/>
          <a:ln/>
        </p:spPr>
        <p:txBody>
          <a:bodyPr wrap="non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Name, Age, Relationship</a:t>
            </a:r>
            <a:endParaRPr lang="en-US" sz="1750" dirty="0"/>
          </a:p>
        </p:txBody>
      </p:sp>
      <p:sp>
        <p:nvSpPr>
          <p:cNvPr id="15" name="Shape 13"/>
          <p:cNvSpPr/>
          <p:nvPr/>
        </p:nvSpPr>
        <p:spPr>
          <a:xfrm>
            <a:off x="2045613" y="5002649"/>
            <a:ext cx="10539174" cy="637103"/>
          </a:xfrm>
          <a:prstGeom prst="rect">
            <a:avLst/>
          </a:prstGeom>
          <a:solidFill>
            <a:srgbClr val="000000">
              <a:alpha val="4000"/>
            </a:srgbClr>
          </a:solidFill>
          <a:ln/>
        </p:spPr>
        <p:txBody>
          <a:bodyPr/>
          <a:lstStyle/>
          <a:p>
            <a:endParaRPr lang="en-ZA"/>
          </a:p>
        </p:txBody>
      </p:sp>
      <p:sp>
        <p:nvSpPr>
          <p:cNvPr id="16" name="Text 14"/>
          <p:cNvSpPr/>
          <p:nvPr/>
        </p:nvSpPr>
        <p:spPr>
          <a:xfrm>
            <a:off x="2267783" y="5143500"/>
            <a:ext cx="4821436" cy="355402"/>
          </a:xfrm>
          <a:prstGeom prst="rect">
            <a:avLst/>
          </a:prstGeom>
          <a:noFill/>
          <a:ln/>
        </p:spPr>
        <p:txBody>
          <a:bodyPr wrap="non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Date of hire, Title, Salary</a:t>
            </a:r>
            <a:endParaRPr lang="en-US" sz="1750" dirty="0"/>
          </a:p>
        </p:txBody>
      </p:sp>
      <p:sp>
        <p:nvSpPr>
          <p:cNvPr id="17" name="Text 15"/>
          <p:cNvSpPr/>
          <p:nvPr/>
        </p:nvSpPr>
        <p:spPr>
          <a:xfrm>
            <a:off x="7541181" y="5143500"/>
            <a:ext cx="4821436" cy="355402"/>
          </a:xfrm>
          <a:prstGeom prst="rect">
            <a:avLst/>
          </a:prstGeom>
          <a:noFill/>
          <a:ln/>
        </p:spPr>
        <p:txBody>
          <a:bodyPr wrap="none" rtlCol="0" anchor="t"/>
          <a:lstStyle/>
          <a:p>
            <a:pPr marL="0" indent="0">
              <a:lnSpc>
                <a:spcPts val="2799"/>
              </a:lnSpc>
              <a:buNone/>
            </a:pPr>
            <a:endParaRPr lang="en-US" sz="1750" dirty="0"/>
          </a:p>
        </p:txBody>
      </p:sp>
      <p:sp>
        <p:nvSpPr>
          <p:cNvPr id="18" name="Shape 16"/>
          <p:cNvSpPr/>
          <p:nvPr/>
        </p:nvSpPr>
        <p:spPr>
          <a:xfrm>
            <a:off x="2045613" y="5639753"/>
            <a:ext cx="10539174" cy="637103"/>
          </a:xfrm>
          <a:prstGeom prst="rect">
            <a:avLst/>
          </a:prstGeom>
          <a:solidFill>
            <a:srgbClr val="FFFFFF">
              <a:alpha val="4000"/>
            </a:srgbClr>
          </a:solidFill>
          <a:ln/>
        </p:spPr>
        <p:txBody>
          <a:bodyPr/>
          <a:lstStyle/>
          <a:p>
            <a:endParaRPr lang="en-ZA"/>
          </a:p>
        </p:txBody>
      </p:sp>
      <p:sp>
        <p:nvSpPr>
          <p:cNvPr id="19" name="Text 17"/>
          <p:cNvSpPr/>
          <p:nvPr/>
        </p:nvSpPr>
        <p:spPr>
          <a:xfrm>
            <a:off x="2267783" y="5780603"/>
            <a:ext cx="4821436" cy="355402"/>
          </a:xfrm>
          <a:prstGeom prst="rect">
            <a:avLst/>
          </a:prstGeom>
          <a:noFill/>
          <a:ln/>
        </p:spPr>
        <p:txBody>
          <a:bodyPr wrap="non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Works in one</a:t>
            </a:r>
            <a:endParaRPr lang="en-US" sz="1750" dirty="0"/>
          </a:p>
        </p:txBody>
      </p:sp>
      <p:sp>
        <p:nvSpPr>
          <p:cNvPr id="20" name="Text 18"/>
          <p:cNvSpPr/>
          <p:nvPr/>
        </p:nvSpPr>
        <p:spPr>
          <a:xfrm>
            <a:off x="7541181" y="5780603"/>
            <a:ext cx="4821436"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sp>
        <p:nvSpPr>
          <p:cNvPr id="4" name="Text 2"/>
          <p:cNvSpPr/>
          <p:nvPr/>
        </p:nvSpPr>
        <p:spPr>
          <a:xfrm>
            <a:off x="2037993" y="2268260"/>
            <a:ext cx="5814060"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Customers and Accounts</a:t>
            </a:r>
            <a:endParaRPr lang="en-US" sz="4374" dirty="0"/>
          </a:p>
        </p:txBody>
      </p:sp>
      <p:sp>
        <p:nvSpPr>
          <p:cNvPr id="5" name="Text 3"/>
          <p:cNvSpPr/>
          <p:nvPr/>
        </p:nvSpPr>
        <p:spPr>
          <a:xfrm>
            <a:off x="2037993" y="3518059"/>
            <a:ext cx="2666286" cy="416481"/>
          </a:xfrm>
          <a:prstGeom prst="rect">
            <a:avLst/>
          </a:prstGeom>
          <a:noFill/>
          <a:ln/>
        </p:spPr>
        <p:txBody>
          <a:bodyPr wrap="none" rtlCol="0" anchor="t"/>
          <a:lstStyle/>
          <a:p>
            <a:pPr marL="0" indent="0">
              <a:lnSpc>
                <a:spcPts val="3281"/>
              </a:lnSpc>
              <a:buNone/>
            </a:pPr>
            <a:r>
              <a:rPr lang="en-US" sz="2624" b="1" dirty="0">
                <a:solidFill>
                  <a:srgbClr val="443728"/>
                </a:solidFill>
                <a:latin typeface="Crimson Pro" pitchFamily="34" charset="0"/>
                <a:ea typeface="Crimson Pro" pitchFamily="34" charset="-122"/>
                <a:cs typeface="Crimson Pro" pitchFamily="34" charset="-120"/>
              </a:rPr>
              <a:t>Customers</a:t>
            </a:r>
            <a:endParaRPr lang="en-US" sz="2624" dirty="0"/>
          </a:p>
        </p:txBody>
      </p:sp>
      <p:sp>
        <p:nvSpPr>
          <p:cNvPr id="6" name="Text 4"/>
          <p:cNvSpPr/>
          <p:nvPr/>
        </p:nvSpPr>
        <p:spPr>
          <a:xfrm>
            <a:off x="2393394" y="4184452"/>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43728"/>
                </a:solidFill>
                <a:latin typeface="Open Sans" pitchFamily="34" charset="0"/>
                <a:ea typeface="Open Sans" pitchFamily="34" charset="-122"/>
                <a:cs typeface="Open Sans" pitchFamily="34" charset="-120"/>
              </a:rPr>
              <a:t>Customer details</a:t>
            </a:r>
            <a:endParaRPr lang="en-US" sz="1750" dirty="0"/>
          </a:p>
        </p:txBody>
      </p:sp>
      <p:sp>
        <p:nvSpPr>
          <p:cNvPr id="7" name="Text 5"/>
          <p:cNvSpPr/>
          <p:nvPr/>
        </p:nvSpPr>
        <p:spPr>
          <a:xfrm>
            <a:off x="2393394" y="4628674"/>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43728"/>
                </a:solidFill>
                <a:latin typeface="Open Sans" pitchFamily="34" charset="0"/>
                <a:ea typeface="Open Sans" pitchFamily="34" charset="-122"/>
                <a:cs typeface="Open Sans" pitchFamily="34" charset="-120"/>
              </a:rPr>
              <a:t>Order history</a:t>
            </a:r>
            <a:endParaRPr lang="en-US" sz="1750" dirty="0"/>
          </a:p>
        </p:txBody>
      </p:sp>
      <p:sp>
        <p:nvSpPr>
          <p:cNvPr id="8" name="Text 6"/>
          <p:cNvSpPr/>
          <p:nvPr/>
        </p:nvSpPr>
        <p:spPr>
          <a:xfrm>
            <a:off x="2393394" y="5072896"/>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43728"/>
                </a:solidFill>
                <a:latin typeface="Open Sans" pitchFamily="34" charset="0"/>
                <a:ea typeface="Open Sans" pitchFamily="34" charset="-122"/>
                <a:cs typeface="Open Sans" pitchFamily="34" charset="-120"/>
              </a:rPr>
              <a:t>May have one or more accounts</a:t>
            </a:r>
            <a:endParaRPr lang="en-US" sz="1750" dirty="0"/>
          </a:p>
        </p:txBody>
      </p:sp>
      <p:sp>
        <p:nvSpPr>
          <p:cNvPr id="9" name="Text 7"/>
          <p:cNvSpPr/>
          <p:nvPr/>
        </p:nvSpPr>
        <p:spPr>
          <a:xfrm>
            <a:off x="2393394" y="5517118"/>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43728"/>
                </a:solidFill>
                <a:latin typeface="Open Sans" pitchFamily="34" charset="0"/>
                <a:ea typeface="Open Sans" pitchFamily="34" charset="-122"/>
                <a:cs typeface="Open Sans" pitchFamily="34" charset="-120"/>
              </a:rPr>
              <a:t>May order from any branch</a:t>
            </a:r>
            <a:endParaRPr lang="en-US" sz="1750" dirty="0"/>
          </a:p>
        </p:txBody>
      </p:sp>
      <p:sp>
        <p:nvSpPr>
          <p:cNvPr id="10" name="Text 8"/>
          <p:cNvSpPr/>
          <p:nvPr/>
        </p:nvSpPr>
        <p:spPr>
          <a:xfrm>
            <a:off x="7593806" y="3518059"/>
            <a:ext cx="2666286" cy="416481"/>
          </a:xfrm>
          <a:prstGeom prst="rect">
            <a:avLst/>
          </a:prstGeom>
          <a:noFill/>
          <a:ln/>
        </p:spPr>
        <p:txBody>
          <a:bodyPr wrap="none" rtlCol="0" anchor="t"/>
          <a:lstStyle/>
          <a:p>
            <a:pPr marL="0" indent="0">
              <a:lnSpc>
                <a:spcPts val="3281"/>
              </a:lnSpc>
              <a:buNone/>
            </a:pPr>
            <a:r>
              <a:rPr lang="en-US" sz="2624" b="1" dirty="0">
                <a:solidFill>
                  <a:srgbClr val="443728"/>
                </a:solidFill>
                <a:latin typeface="Crimson Pro" pitchFamily="34" charset="0"/>
                <a:ea typeface="Crimson Pro" pitchFamily="34" charset="-122"/>
                <a:cs typeface="Crimson Pro" pitchFamily="34" charset="-120"/>
              </a:rPr>
              <a:t>Accounts</a:t>
            </a:r>
            <a:endParaRPr lang="en-US" sz="2624" dirty="0"/>
          </a:p>
        </p:txBody>
      </p:sp>
      <p:sp>
        <p:nvSpPr>
          <p:cNvPr id="11" name="Text 9"/>
          <p:cNvSpPr/>
          <p:nvPr/>
        </p:nvSpPr>
        <p:spPr>
          <a:xfrm>
            <a:off x="7949208" y="4184452"/>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43728"/>
                </a:solidFill>
                <a:latin typeface="Open Sans" pitchFamily="34" charset="0"/>
                <a:ea typeface="Open Sans" pitchFamily="34" charset="-122"/>
                <a:cs typeface="Open Sans" pitchFamily="34" charset="-120"/>
              </a:rPr>
              <a:t>Balance</a:t>
            </a:r>
            <a:endParaRPr lang="en-US" sz="1750" dirty="0"/>
          </a:p>
        </p:txBody>
      </p:sp>
      <p:sp>
        <p:nvSpPr>
          <p:cNvPr id="12" name="Text 10"/>
          <p:cNvSpPr/>
          <p:nvPr/>
        </p:nvSpPr>
        <p:spPr>
          <a:xfrm>
            <a:off x="7949208" y="4628674"/>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43728"/>
                </a:solidFill>
                <a:latin typeface="Open Sans" pitchFamily="34" charset="0"/>
                <a:ea typeface="Open Sans" pitchFamily="34" charset="-122"/>
                <a:cs typeface="Open Sans" pitchFamily="34" charset="-120"/>
              </a:rPr>
              <a:t>Last Payment Date</a:t>
            </a:r>
            <a:endParaRPr lang="en-US" sz="1750" dirty="0"/>
          </a:p>
        </p:txBody>
      </p:sp>
      <p:sp>
        <p:nvSpPr>
          <p:cNvPr id="13" name="Text 11"/>
          <p:cNvSpPr/>
          <p:nvPr/>
        </p:nvSpPr>
        <p:spPr>
          <a:xfrm>
            <a:off x="7949208" y="5072896"/>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43728"/>
                </a:solidFill>
                <a:latin typeface="Open Sans" pitchFamily="34" charset="0"/>
                <a:ea typeface="Open Sans" pitchFamily="34" charset="-122"/>
                <a:cs typeface="Open Sans" pitchFamily="34" charset="-120"/>
              </a:rPr>
              <a:t>Last Payment Amount</a:t>
            </a:r>
            <a:endParaRPr lang="en-US" sz="1750" dirty="0"/>
          </a:p>
        </p:txBody>
      </p:sp>
      <p:sp>
        <p:nvSpPr>
          <p:cNvPr id="14" name="Text 12"/>
          <p:cNvSpPr/>
          <p:nvPr/>
        </p:nvSpPr>
        <p:spPr>
          <a:xfrm>
            <a:off x="7949208" y="5517118"/>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43728"/>
                </a:solidFill>
                <a:latin typeface="Open Sans" pitchFamily="34" charset="0"/>
                <a:ea typeface="Open Sans" pitchFamily="34" charset="-122"/>
                <a:cs typeface="Open Sans" pitchFamily="34" charset="-120"/>
              </a:rPr>
              <a:t>Type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ZA"/>
          </a:p>
        </p:txBody>
      </p:sp>
      <p:sp>
        <p:nvSpPr>
          <p:cNvPr id="3" name="Shape 1"/>
          <p:cNvSpPr/>
          <p:nvPr/>
        </p:nvSpPr>
        <p:spPr>
          <a:xfrm>
            <a:off x="0" y="0"/>
            <a:ext cx="14630400" cy="8229600"/>
          </a:xfrm>
          <a:prstGeom prst="rect">
            <a:avLst/>
          </a:prstGeom>
          <a:solidFill>
            <a:srgbClr val="FFFCFA"/>
          </a:solidFill>
          <a:ln w="7620">
            <a:solidFill>
              <a:srgbClr val="E5E0DF"/>
            </a:solidFill>
            <a:prstDash val="solid"/>
          </a:ln>
        </p:spPr>
        <p:txBody>
          <a:bodyPr/>
          <a:lstStyle/>
          <a:p>
            <a:endParaRPr lang="en-ZA"/>
          </a:p>
        </p:txBody>
      </p:sp>
      <p:sp>
        <p:nvSpPr>
          <p:cNvPr id="4" name="Text 2"/>
          <p:cNvSpPr/>
          <p:nvPr/>
        </p:nvSpPr>
        <p:spPr>
          <a:xfrm>
            <a:off x="2037993" y="1392555"/>
            <a:ext cx="5623560"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Branches and Inventory</a:t>
            </a:r>
            <a:endParaRPr lang="en-US" sz="4374" dirty="0"/>
          </a:p>
        </p:txBody>
      </p:sp>
      <p:pic>
        <p:nvPicPr>
          <p:cNvPr id="5" name="Image 0" descr="preencoded.png"/>
          <p:cNvPicPr>
            <a:picLocks noChangeAspect="1"/>
          </p:cNvPicPr>
          <p:nvPr/>
        </p:nvPicPr>
        <p:blipFill>
          <a:blip r:embed="rId3"/>
          <a:stretch>
            <a:fillRect/>
          </a:stretch>
        </p:blipFill>
        <p:spPr>
          <a:xfrm>
            <a:off x="2037993" y="2531269"/>
            <a:ext cx="3295888" cy="2036921"/>
          </a:xfrm>
          <a:prstGeom prst="rect">
            <a:avLst/>
          </a:prstGeom>
        </p:spPr>
      </p:pic>
      <p:sp>
        <p:nvSpPr>
          <p:cNvPr id="6" name="Text 3"/>
          <p:cNvSpPr/>
          <p:nvPr/>
        </p:nvSpPr>
        <p:spPr>
          <a:xfrm>
            <a:off x="2037993" y="4845844"/>
            <a:ext cx="2221944" cy="347186"/>
          </a:xfrm>
          <a:prstGeom prst="rect">
            <a:avLst/>
          </a:prstGeom>
          <a:noFill/>
          <a:ln/>
        </p:spPr>
        <p:txBody>
          <a:bodyPr wrap="none" rtlCol="0" anchor="t"/>
          <a:lstStyle/>
          <a:p>
            <a:pPr marL="0" indent="0" algn="l">
              <a:lnSpc>
                <a:spcPts val="2734"/>
              </a:lnSpc>
              <a:buNone/>
            </a:pPr>
            <a:r>
              <a:rPr lang="en-US" sz="2187" b="1" dirty="0">
                <a:solidFill>
                  <a:srgbClr val="443728"/>
                </a:solidFill>
                <a:latin typeface="Crimson Pro" pitchFamily="34" charset="0"/>
                <a:ea typeface="Crimson Pro" pitchFamily="34" charset="-122"/>
                <a:cs typeface="Crimson Pro" pitchFamily="34" charset="-120"/>
              </a:rPr>
              <a:t>Inventory</a:t>
            </a:r>
            <a:endParaRPr lang="en-US" sz="2187" dirty="0"/>
          </a:p>
        </p:txBody>
      </p:sp>
      <p:sp>
        <p:nvSpPr>
          <p:cNvPr id="7" name="Text 4"/>
          <p:cNvSpPr/>
          <p:nvPr/>
        </p:nvSpPr>
        <p:spPr>
          <a:xfrm>
            <a:off x="2037993" y="5415201"/>
            <a:ext cx="3295888" cy="1421606"/>
          </a:xfrm>
          <a:prstGeom prst="rect">
            <a:avLst/>
          </a:prstGeom>
          <a:noFill/>
          <a:ln/>
        </p:spPr>
        <p:txBody>
          <a:bodyPr wrap="square" rtlCol="0" anchor="t"/>
          <a:lstStyle/>
          <a:p>
            <a:pPr marL="0" indent="0" algn="l">
              <a:lnSpc>
                <a:spcPts val="2799"/>
              </a:lnSpc>
              <a:buNone/>
            </a:pPr>
            <a:r>
              <a:rPr lang="en-US" sz="1750" dirty="0">
                <a:solidFill>
                  <a:srgbClr val="443728"/>
                </a:solidFill>
                <a:latin typeface="Open Sans" pitchFamily="34" charset="0"/>
                <a:ea typeface="Open Sans" pitchFamily="34" charset="-122"/>
                <a:cs typeface="Open Sans" pitchFamily="34" charset="-120"/>
              </a:rPr>
              <a:t>Branches will be able to manage and track stock levels more efficiently, reducing wastage and errors.</a:t>
            </a:r>
            <a:endParaRPr lang="en-US" sz="1750" dirty="0"/>
          </a:p>
        </p:txBody>
      </p:sp>
      <p:pic>
        <p:nvPicPr>
          <p:cNvPr id="8" name="Image 1" descr="preencoded.png"/>
          <p:cNvPicPr>
            <a:picLocks noChangeAspect="1"/>
          </p:cNvPicPr>
          <p:nvPr/>
        </p:nvPicPr>
        <p:blipFill>
          <a:blip r:embed="rId4"/>
          <a:stretch>
            <a:fillRect/>
          </a:stretch>
        </p:blipFill>
        <p:spPr>
          <a:xfrm>
            <a:off x="5667137" y="2531269"/>
            <a:ext cx="3296007" cy="2037040"/>
          </a:xfrm>
          <a:prstGeom prst="rect">
            <a:avLst/>
          </a:prstGeom>
        </p:spPr>
      </p:pic>
      <p:sp>
        <p:nvSpPr>
          <p:cNvPr id="9" name="Text 5"/>
          <p:cNvSpPr/>
          <p:nvPr/>
        </p:nvSpPr>
        <p:spPr>
          <a:xfrm>
            <a:off x="5667137" y="4845963"/>
            <a:ext cx="2221944" cy="347186"/>
          </a:xfrm>
          <a:prstGeom prst="rect">
            <a:avLst/>
          </a:prstGeom>
          <a:noFill/>
          <a:ln/>
        </p:spPr>
        <p:txBody>
          <a:bodyPr wrap="none" rtlCol="0" anchor="t"/>
          <a:lstStyle/>
          <a:p>
            <a:pPr marL="0" indent="0" algn="l">
              <a:lnSpc>
                <a:spcPts val="2734"/>
              </a:lnSpc>
              <a:buNone/>
            </a:pPr>
            <a:r>
              <a:rPr lang="en-US" sz="2187" b="1" dirty="0">
                <a:solidFill>
                  <a:srgbClr val="443728"/>
                </a:solidFill>
                <a:latin typeface="Crimson Pro" pitchFamily="34" charset="0"/>
                <a:ea typeface="Crimson Pro" pitchFamily="34" charset="-122"/>
                <a:cs typeface="Crimson Pro" pitchFamily="34" charset="-120"/>
              </a:rPr>
              <a:t>Branches</a:t>
            </a:r>
            <a:endParaRPr lang="en-US" sz="2187" dirty="0"/>
          </a:p>
        </p:txBody>
      </p:sp>
      <p:sp>
        <p:nvSpPr>
          <p:cNvPr id="10" name="Text 6"/>
          <p:cNvSpPr/>
          <p:nvPr/>
        </p:nvSpPr>
        <p:spPr>
          <a:xfrm>
            <a:off x="5667137" y="5415320"/>
            <a:ext cx="3296007" cy="1421606"/>
          </a:xfrm>
          <a:prstGeom prst="rect">
            <a:avLst/>
          </a:prstGeom>
          <a:noFill/>
          <a:ln/>
        </p:spPr>
        <p:txBody>
          <a:bodyPr wrap="square" rtlCol="0" anchor="t"/>
          <a:lstStyle/>
          <a:p>
            <a:pPr marL="0" indent="0" algn="l">
              <a:lnSpc>
                <a:spcPts val="2799"/>
              </a:lnSpc>
              <a:buNone/>
            </a:pPr>
            <a:r>
              <a:rPr lang="en-US" sz="1750" dirty="0">
                <a:solidFill>
                  <a:srgbClr val="443728"/>
                </a:solidFill>
                <a:latin typeface="Open Sans" pitchFamily="34" charset="0"/>
                <a:ea typeface="Open Sans" pitchFamily="34" charset="-122"/>
                <a:cs typeface="Open Sans" pitchFamily="34" charset="-120"/>
              </a:rPr>
              <a:t>Details on each branch, such as location, storage space and types of items sold, will be recorded.</a:t>
            </a:r>
            <a:endParaRPr lang="en-US" sz="1750" dirty="0"/>
          </a:p>
        </p:txBody>
      </p:sp>
      <p:pic>
        <p:nvPicPr>
          <p:cNvPr id="11" name="Image 2" descr="preencoded.png"/>
          <p:cNvPicPr>
            <a:picLocks noChangeAspect="1"/>
          </p:cNvPicPr>
          <p:nvPr/>
        </p:nvPicPr>
        <p:blipFill>
          <a:blip r:embed="rId5"/>
          <a:stretch>
            <a:fillRect/>
          </a:stretch>
        </p:blipFill>
        <p:spPr>
          <a:xfrm>
            <a:off x="9296400" y="2531269"/>
            <a:ext cx="3296007" cy="2037040"/>
          </a:xfrm>
          <a:prstGeom prst="rect">
            <a:avLst/>
          </a:prstGeom>
        </p:spPr>
      </p:pic>
      <p:sp>
        <p:nvSpPr>
          <p:cNvPr id="12" name="Text 7"/>
          <p:cNvSpPr/>
          <p:nvPr/>
        </p:nvSpPr>
        <p:spPr>
          <a:xfrm>
            <a:off x="9296400" y="4845963"/>
            <a:ext cx="2221944" cy="347186"/>
          </a:xfrm>
          <a:prstGeom prst="rect">
            <a:avLst/>
          </a:prstGeom>
          <a:noFill/>
          <a:ln/>
        </p:spPr>
        <p:txBody>
          <a:bodyPr wrap="none" rtlCol="0" anchor="t"/>
          <a:lstStyle/>
          <a:p>
            <a:pPr marL="0" indent="0" algn="l">
              <a:lnSpc>
                <a:spcPts val="2734"/>
              </a:lnSpc>
              <a:buNone/>
            </a:pPr>
            <a:r>
              <a:rPr lang="en-US" sz="2187" b="1" dirty="0">
                <a:solidFill>
                  <a:srgbClr val="443728"/>
                </a:solidFill>
                <a:latin typeface="Crimson Pro" pitchFamily="34" charset="0"/>
                <a:ea typeface="Crimson Pro" pitchFamily="34" charset="-122"/>
                <a:cs typeface="Crimson Pro" pitchFamily="34" charset="-120"/>
              </a:rPr>
              <a:t>Warehouse</a:t>
            </a:r>
            <a:endParaRPr lang="en-US" sz="2187" dirty="0"/>
          </a:p>
        </p:txBody>
      </p:sp>
      <p:sp>
        <p:nvSpPr>
          <p:cNvPr id="13" name="Text 8"/>
          <p:cNvSpPr/>
          <p:nvPr/>
        </p:nvSpPr>
        <p:spPr>
          <a:xfrm>
            <a:off x="9296400" y="5415320"/>
            <a:ext cx="3296007" cy="1421606"/>
          </a:xfrm>
          <a:prstGeom prst="rect">
            <a:avLst/>
          </a:prstGeom>
          <a:noFill/>
          <a:ln/>
        </p:spPr>
        <p:txBody>
          <a:bodyPr wrap="square" rtlCol="0" anchor="t"/>
          <a:lstStyle/>
          <a:p>
            <a:pPr marL="0" indent="0" algn="l">
              <a:lnSpc>
                <a:spcPts val="2799"/>
              </a:lnSpc>
              <a:buNone/>
            </a:pPr>
            <a:r>
              <a:rPr lang="en-US" sz="1750" dirty="0">
                <a:solidFill>
                  <a:srgbClr val="443728"/>
                </a:solidFill>
                <a:latin typeface="Open Sans" pitchFamily="34" charset="0"/>
                <a:ea typeface="Open Sans" pitchFamily="34" charset="-122"/>
                <a:cs typeface="Open Sans" pitchFamily="34" charset="-120"/>
              </a:rPr>
              <a:t>The warehouse will be able to receive and send out orders, and track inventory across all branches and orders.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1B6A997F08D5C43910EBA9793BE5E1C" ma:contentTypeVersion="11" ma:contentTypeDescription="Create a new document." ma:contentTypeScope="" ma:versionID="6e2974c8b09a1db4b922dd3fb5d41e27">
  <xsd:schema xmlns:xsd="http://www.w3.org/2001/XMLSchema" xmlns:xs="http://www.w3.org/2001/XMLSchema" xmlns:p="http://schemas.microsoft.com/office/2006/metadata/properties" xmlns:ns2="f59e0d28-3135-402c-af2f-e68dfeed6309" xmlns:ns3="00473a82-3e89-4603-8977-db5f84c2a966" targetNamespace="http://schemas.microsoft.com/office/2006/metadata/properties" ma:root="true" ma:fieldsID="3f5f548c58c495577155b72508da603b" ns2:_="" ns3:_="">
    <xsd:import namespace="f59e0d28-3135-402c-af2f-e68dfeed6309"/>
    <xsd:import namespace="00473a82-3e89-4603-8977-db5f84c2a966"/>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9e0d28-3135-402c-af2f-e68dfeed6309"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fa02b4c3-ad89-44e0-9eed-c911eaa683ca"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0473a82-3e89-4603-8977-db5f84c2a966"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5fcf0a75-4ca3-4aa4-8464-168adf80ebcd}" ma:internalName="TaxCatchAll" ma:showField="CatchAllData" ma:web="00473a82-3e89-4603-8977-db5f84c2a96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ReferenceId xmlns="f59e0d28-3135-402c-af2f-e68dfeed6309" xsi:nil="true"/>
    <lcf76f155ced4ddcb4097134ff3c332f xmlns="f59e0d28-3135-402c-af2f-e68dfeed6309">
      <Terms xmlns="http://schemas.microsoft.com/office/infopath/2007/PartnerControls"/>
    </lcf76f155ced4ddcb4097134ff3c332f>
    <TaxCatchAll xmlns="00473a82-3e89-4603-8977-db5f84c2a966" xsi:nil="true"/>
  </documentManagement>
</p:properties>
</file>

<file path=customXml/itemProps1.xml><?xml version="1.0" encoding="utf-8"?>
<ds:datastoreItem xmlns:ds="http://schemas.openxmlformats.org/officeDocument/2006/customXml" ds:itemID="{730F7DB8-01CD-45D3-9489-3350EEE3688A}"/>
</file>

<file path=customXml/itemProps2.xml><?xml version="1.0" encoding="utf-8"?>
<ds:datastoreItem xmlns:ds="http://schemas.openxmlformats.org/officeDocument/2006/customXml" ds:itemID="{C75BBD64-E0FC-4D98-AA29-B4FE8FE34110}"/>
</file>

<file path=customXml/itemProps3.xml><?xml version="1.0" encoding="utf-8"?>
<ds:datastoreItem xmlns:ds="http://schemas.openxmlformats.org/officeDocument/2006/customXml" ds:itemID="{4C14EDEE-CDA3-4101-AA06-FB7B1595222C}"/>
</file>

<file path=docProps/app.xml><?xml version="1.0" encoding="utf-8"?>
<Properties xmlns="http://schemas.openxmlformats.org/officeDocument/2006/extended-properties" xmlns:vt="http://schemas.openxmlformats.org/officeDocument/2006/docPropsVTypes">
  <TotalTime>28</TotalTime>
  <Words>694</Words>
  <Application>Microsoft Office PowerPoint</Application>
  <PresentationFormat>Custom</PresentationFormat>
  <Paragraphs>116</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Crimson Pro</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Estian Stander</cp:lastModifiedBy>
  <cp:revision>2</cp:revision>
  <dcterms:created xsi:type="dcterms:W3CDTF">2023-08-09T08:30:06Z</dcterms:created>
  <dcterms:modified xsi:type="dcterms:W3CDTF">2023-08-09T09:09:36Z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0x01010051B6A997F08D5C43910EBA9793BE5E1C</vt:lpwstr>
  </property>
</Properties>
</file>